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Default Extension="xlsx" ContentType="application/vnd.openxmlformats-officedocument.spreadsheetml.sheet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p="http://schemas.openxmlformats.org/presentationml/2006/main" xmlns:r="http://schemas.openxmlformats.org/officeDocument/2006/relationships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rts/_rels/chart1.xml.rels><Relationships xmlns="http://schemas.openxmlformats.org/package/2006/relationships"><Relationship Id="rId1" Type="http://schemas.openxmlformats.org/officeDocument/2006/relationships/package" Target="../embeddings/logistic1.xlsx"/></Relationships>
</file>

<file path=ppt/charts/_rels/chart2.xml.rels><Relationships xmlns="http://schemas.openxmlformats.org/package/2006/relationships"><Relationship Id="rId1" Type="http://schemas.openxmlformats.org/officeDocument/2006/relationships/package" Target="../embeddings/logistic2.xlsx"/></Relationships>
</file>

<file path=ppt/charts/_rels/chart3.xml.rels><Relationships xmlns="http://schemas.openxmlformats.org/package/2006/relationships"><Relationship Id="rId1" Type="http://schemas.openxmlformats.org/officeDocument/2006/relationships/package" Target="../embeddings/logistic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N0 = 50, r = 0.2, K = 1000</c:v>
                </c:pt>
              </c:strCache>
            </c:strRef>
          </c:tx>
          <c:spPr>
            <a:ln w="31750">
              <a:solidFill>
                <a:srgbClr val="047857"/>
              </a:solidFill>
            </a:ln>
          </c:spPr>
          <c:marker>
            <c:symbol val="none"/>
          </c:marker>
          <c:cat>
            <c:numRef>
              <c:f>Sheet1!$A$2:$A$62</c:f>
              <c:numCache>
                <c:formatCode>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cat>
          <c:val>
            <c:numRef>
              <c:f>Sheet1!$B$2:$B$62</c:f>
              <c:numCache>
                <c:formatCode>0.0</c:formatCode>
                <c:ptCount val="61"/>
                <c:pt idx="0">
                  <c:v>50.0</c:v>
                </c:pt>
                <c:pt idx="1">
                  <c:v>60.40148513768578</c:v>
                </c:pt>
                <c:pt idx="2">
                  <c:v>72.80096915005271</c:v>
                </c:pt>
                <c:pt idx="3">
                  <c:v>87.50880819853626</c:v>
                </c:pt>
                <c:pt idx="4">
                  <c:v>104.85202407751007</c:v>
                </c:pt>
                <c:pt idx="5">
                  <c:v>125.16099799833533</c:v>
                </c:pt>
                <c:pt idx="6">
                  <c:v>148.74997896424492</c:v>
                </c:pt>
                <c:pt idx="7">
                  <c:v>175.89090412038914</c:v>
                </c:pt>
                <c:pt idx="8">
                  <c:v>206.78101781178523</c:v>
                </c:pt>
                <c:pt idx="9">
                  <c:v>241.50629157585726</c:v>
                </c:pt>
                <c:pt idx="10">
                  <c:v>280.00456216507393</c:v>
                </c:pt>
                <c:pt idx="11">
                  <c:v>322.0342248761577</c:v>
                </c:pt>
                <c:pt idx="12">
                  <c:v>367.15556811467656</c:v>
                </c:pt>
                <c:pt idx="13">
                  <c:v>414.7316005472132</c:v>
                </c:pt>
                <c:pt idx="14">
                  <c:v>463.9529031646793</c:v>
                </c:pt>
                <c:pt idx="15">
                  <c:v>513.8866830116854</c:v>
                </c:pt>
                <c:pt idx="16">
                  <c:v>563.5447810184569</c:v>
                </c:pt>
                <c:pt idx="17">
                  <c:v>611.9606000803019</c:v>
                </c:pt>
                <c:pt idx="18">
                  <c:v>658.2625295548307</c:v>
                </c:pt>
                <c:pt idx="19">
                  <c:v>701.7323908317883</c:v>
                </c:pt>
                <c:pt idx="20">
                  <c:v>741.8413371607368</c:v>
                </c:pt>
                <c:pt idx="21">
                  <c:v>778.2610158564812</c:v>
                </c:pt>
                <c:pt idx="22">
                  <c:v>810.852805430978</c:v>
                </c:pt>
                <c:pt idx="23">
                  <c:v>839.6412225781929</c:v>
                </c:pt>
                <c:pt idx="24">
                  <c:v>864.778709397354</c:v>
                </c:pt>
                <c:pt idx="25">
                  <c:v>886.5083240657419</c:v>
                </c:pt>
                <c:pt idx="26">
                  <c:v>905.129139105336</c:v>
                </c:pt>
                <c:pt idx="27">
                  <c:v>920.9671675989607</c:v>
                </c:pt>
                <c:pt idx="28">
                  <c:v>934.3529148947894</c:v>
                </c:pt>
                <c:pt idx="29">
                  <c:v>945.6054281748463</c:v>
                </c:pt>
                <c:pt idx="30">
                  <c:v>955.022005382484</c:v>
                </c:pt>
                <c:pt idx="31">
                  <c:v>962.8724267672098</c:v>
                </c:pt>
                <c:pt idx="32">
                  <c:v>969.3965501196216</c:v>
                </c:pt>
                <c:pt idx="33">
                  <c:v>974.8042418635516</c:v>
                </c:pt>
                <c:pt idx="34">
                  <c:v>979.2768106826186</c:v>
                </c:pt>
                <c:pt idx="35">
                  <c:v>982.9693122183958</c:v>
                </c:pt>
                <c:pt idx="36">
                  <c:v>986.0132731840256</c:v>
                </c:pt>
                <c:pt idx="37">
                  <c:v>988.5195294556054</c:v>
                </c:pt>
                <c:pt idx="38">
                  <c:v>990.5809842038077</c:v>
                </c:pt>
                <c:pt idx="39">
                  <c:v>992.2751729048657</c:v>
                </c:pt>
                <c:pt idx="40">
                  <c:v>993.6665779714016</c:v>
                </c:pt>
                <c:pt idx="41">
                  <c:v>994.8086726855456</c:v>
                </c:pt>
                <c:pt idx="42">
                  <c:v>995.7456972603945</c:v>
                </c:pt>
                <c:pt idx="43">
                  <c:v>996.5141833421212</c:v>
                </c:pt>
                <c:pt idx="44">
                  <c:v>997.1442502361145</c:v>
                </c:pt>
                <c:pt idx="45">
                  <c:v>997.6606988835103</c:v>
                </c:pt>
                <c:pt idx="46">
                  <c:v>998.0839297383644</c:v>
                </c:pt>
                <c:pt idx="47">
                  <c:v>998.4307092984545</c:v>
                </c:pt>
                <c:pt idx="48">
                  <c:v>998.7148078510413</c:v>
                </c:pt>
                <c:pt idx="49">
                  <c:v>998.9475284741485</c:v>
                </c:pt>
                <c:pt idx="50">
                  <c:v>999.1381447696845</c:v>
                </c:pt>
                <c:pt idx="51">
                  <c:v>999.2942623623668</c:v>
                </c:pt>
                <c:pt idx="52">
                  <c:v>999.4221169647376</c:v>
                </c:pt>
                <c:pt idx="53">
                  <c:v>999.5268198205786</c:v>
                </c:pt>
                <c:pt idx="54">
                  <c:v>999.6125596034299</c:v>
                </c:pt>
                <c:pt idx="55">
                  <c:v>999.6827683528383</c:v>
                </c:pt>
                <c:pt idx="56">
                  <c:v>999.7402577583125</c:v>
                </c:pt>
                <c:pt idx="57">
                  <c:v>999.7873310257041</c:v>
                </c:pt>
                <c:pt idx="58">
                  <c:v>999.8258746579263</c:v>
                </c:pt>
                <c:pt idx="59">
                  <c:v>999.8574337276538</c:v>
                </c:pt>
                <c:pt idx="60">
                  <c:v>999.8832735919316</c:v>
                </c:pt>
              </c:numCache>
            </c:numRef>
          </c:val>
          <c:smooth val="0"/>
        </c:ser>
        <c:marker val="0"/>
        <c:smooth val="0"/>
        <c:axId val="1001"/>
        <c:axId val="1002"/>
      </c:lineChart>
      <c:catAx>
        <c:axId val="100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Arial"/>
                  </a:defRPr>
                </a:pPr>
                <a:r>
                  <a:rPr lang="en-US"/>
                  <a:t>Time (days)</a:t>
                </a:r>
              </a:p>
            </c:rich>
          </c:tx>
          <c:overlay val="0"/>
        </c:title>
        <c:numFmt formatCode="0" sourceLinked="0"/>
        <c:majorTickMark val="none"/>
        <c:minorTickMark val="none"/>
        <c:tickLblPos val="nextTo"/>
        <c:crossAx val="1002"/>
        <c:crosses val="autoZero"/>
        <c:auto val="1"/>
        <c:lblAlgn val="ctr"/>
        <c:lblOffset val="100"/>
        <c:tickLblSkip val="10"/>
        <c:tickMarkSkip val="10"/>
      </c:catAx>
      <c:valAx>
        <c:axId val="1002"/>
        <c:scaling>
          <c:orientation val="minMax"/>
          <c:max val="120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>
                    <a:latin typeface="Arial"/>
                  </a:defRPr>
                </a:pPr>
                <a:r>
                  <a:rPr lang="en-US"/>
                  <a:t>Population (individuals)</a:t>
                </a:r>
              </a:p>
            </c:rich>
          </c:tx>
          <c:overlay val="0"/>
        </c:title>
        <c:numFmt formatCode="0" sourceLinked="0"/>
        <c:majorTickMark val="none"/>
        <c:minorTickMark val="none"/>
        <c:tickLblPos val="nextTo"/>
        <c:crossAx val="1001"/>
        <c:crosses val="autoZero"/>
        <c:crossBetween val="between"/>
        <c:majorUnit val="300.0"/>
      </c:valAx>
    </c:plotArea>
    <c:legend>
      <c:legendPos val="b"/>
      <c:overlay val="0"/>
    </c:legend>
    <c:plotVisOnly val="1"/>
    <c:dispBlanksAs val="gap"/>
    <c:showDLblsOverMax val="0"/>
  </c:chart>
  <c:spPr>
    <a:solidFill>
      <a:srgbClr val="f4f5f6"/>
    </a:solidFill>
    <a:ln>
      <a:noFill/>
    </a:ln>
  </c:spPr>
  <c:txPr>
    <a:bodyPr/>
    <a:lstStyle/>
    <a:p>
      <a:pPr>
        <a:defRPr sz="1200">
          <a:solidFill>
            <a:srgbClr val="11182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r = 0.1/day</c:v>
                </c:pt>
              </c:strCache>
            </c:strRef>
          </c:tx>
          <c:spPr>
            <a:ln w="31750">
              <a:solidFill>
                <a:srgbClr val="047857"/>
              </a:solidFill>
            </a:ln>
          </c:spPr>
          <c:marker>
            <c:symbol val="none"/>
          </c:marker>
          <c:cat>
            <c:numRef>
              <c:f>Sheet1!$A$2:$A$62</c:f>
              <c:numCache>
                <c:formatCode>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cat>
          <c:val>
            <c:numRef>
              <c:f>Sheet1!$B$2:$B$62</c:f>
              <c:numCache>
                <c:formatCode>0.0</c:formatCode>
                <c:ptCount val="61"/>
                <c:pt idx="0">
                  <c:v>50.0</c:v>
                </c:pt>
                <c:pt idx="1">
                  <c:v>54.96948633657418</c:v>
                </c:pt>
                <c:pt idx="2">
                  <c:v>60.40148513768578</c:v>
                </c:pt>
                <c:pt idx="3">
                  <c:v>66.33258836535353</c:v>
                </c:pt>
                <c:pt idx="4">
                  <c:v>72.80096915005271</c:v>
                </c:pt>
                <c:pt idx="5">
                  <c:v>79.84616815180757</c:v>
                </c:pt>
                <c:pt idx="6">
                  <c:v>87.50880819853626</c:v>
                </c:pt>
                <c:pt idx="7">
                  <c:v>95.83022773245918</c:v>
                </c:pt>
                <c:pt idx="8">
                  <c:v>104.85202407751007</c:v>
                </c:pt>
                <c:pt idx="9">
                  <c:v>114.61549863791238</c:v>
                </c:pt>
                <c:pt idx="10">
                  <c:v>125.16099799833533</c:v>
                </c:pt>
                <c:pt idx="11">
                  <c:v>136.5271476627242</c:v>
                </c:pt>
                <c:pt idx="12">
                  <c:v>148.74997896424492</c:v>
                </c:pt>
                <c:pt idx="13">
                  <c:v>161.86195458196357</c:v>
                </c:pt>
                <c:pt idx="14">
                  <c:v>175.89090412038914</c:v>
                </c:pt>
                <c:pt idx="15">
                  <c:v>190.85888825601174</c:v>
                </c:pt>
                <c:pt idx="16">
                  <c:v>206.78101781178523</c:v>
                </c:pt>
                <c:pt idx="17">
                  <c:v>223.66426241389775</c:v>
                </c:pt>
                <c:pt idx="18">
                  <c:v>241.50629157585726</c:v>
                </c:pt>
                <c:pt idx="19">
                  <c:v>260.2943984412789</c:v>
                </c:pt>
                <c:pt idx="20">
                  <c:v>280.00456216507393</c:v>
                </c:pt>
                <c:pt idx="21">
                  <c:v>300.6007081178494</c:v>
                </c:pt>
                <c:pt idx="22">
                  <c:v>322.0342248761577</c:v>
                </c:pt>
                <c:pt idx="23">
                  <c:v>344.2437925684176</c:v>
                </c:pt>
                <c:pt idx="24">
                  <c:v>367.15556811467656</c:v>
                </c:pt>
                <c:pt idx="25">
                  <c:v>390.68375916486946</c:v>
                </c:pt>
                <c:pt idx="26">
                  <c:v>414.7316005472132</c:v>
                </c:pt>
                <c:pt idx="27">
                  <c:v>439.1927257779573</c:v>
                </c:pt>
                <c:pt idx="28">
                  <c:v>463.9529031646793</c:v>
                </c:pt>
                <c:pt idx="29">
                  <c:v>488.8920831622429</c:v>
                </c:pt>
                <c:pt idx="30">
                  <c:v>513.8866830116854</c:v>
                </c:pt>
                <c:pt idx="31">
                  <c:v>538.8120183403661</c:v>
                </c:pt>
                <c:pt idx="32">
                  <c:v>563.5447810184569</c:v>
                </c:pt>
                <c:pt idx="33">
                  <c:v>587.9654592596254</c:v>
                </c:pt>
                <c:pt idx="34">
                  <c:v>611.9606000803019</c:v>
                </c:pt>
                <c:pt idx="35">
                  <c:v>635.4248253462379</c:v>
                </c:pt>
                <c:pt idx="36">
                  <c:v>658.2625295548307</c:v>
                </c:pt>
                <c:pt idx="37">
                  <c:v>680.3892084842305</c:v>
                </c:pt>
                <c:pt idx="38">
                  <c:v>701.7323908317883</c:v>
                </c:pt>
                <c:pt idx="39">
                  <c:v>722.2321678762247</c:v>
                </c:pt>
                <c:pt idx="40">
                  <c:v>741.8413371607368</c:v>
                </c:pt>
                <c:pt idx="41">
                  <c:v>760.5251937524898</c:v>
                </c:pt>
                <c:pt idx="42">
                  <c:v>778.2610158564812</c:v>
                </c:pt>
                <c:pt idx="43">
                  <c:v>795.0373000659347</c:v>
                </c:pt>
                <c:pt idx="44">
                  <c:v>810.852805430978</c:v>
                </c:pt>
                <c:pt idx="45">
                  <c:v>825.7154653278878</c:v>
                </c:pt>
                <c:pt idx="46">
                  <c:v>839.6412225781929</c:v>
                </c:pt>
                <c:pt idx="47">
                  <c:v>852.6528372923069</c:v>
                </c:pt>
                <c:pt idx="48">
                  <c:v>864.778709397354</c:v>
                </c:pt>
                <c:pt idx="49">
                  <c:v>876.0517495748791</c:v>
                </c:pt>
                <c:pt idx="50">
                  <c:v>886.5083240657419</c:v>
                </c:pt>
                <c:pt idx="51">
                  <c:v>896.1872910172093</c:v>
                </c:pt>
                <c:pt idx="52">
                  <c:v>905.129139105336</c:v>
                </c:pt>
                <c:pt idx="53">
                  <c:v>913.3752332671216</c:v>
                </c:pt>
                <c:pt idx="54">
                  <c:v>920.9671675989607</c:v>
                </c:pt>
                <c:pt idx="55">
                  <c:v>927.9462218018793</c:v>
                </c:pt>
                <c:pt idx="56">
                  <c:v>934.3529148947894</c:v>
                </c:pt>
                <c:pt idx="57">
                  <c:v>940.2266481488962</c:v>
                </c:pt>
                <c:pt idx="58">
                  <c:v>945.6054281748463</c:v>
                </c:pt>
                <c:pt idx="59">
                  <c:v>950.5256606715708</c:v>
                </c:pt>
                <c:pt idx="60">
                  <c:v>955.022005382484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r = 0.3/day</c:v>
                </c:pt>
              </c:strCache>
            </c:strRef>
          </c:tx>
          <c:spPr>
            <a:ln w="31750">
              <a:solidFill>
                <a:srgbClr val="c2410c"/>
              </a:solidFill>
            </a:ln>
          </c:spPr>
          <c:marker>
            <c:symbol val="none"/>
          </c:marker>
          <c:cat>
            <c:numRef>
              <c:f>Sheet1!$A$2:$A$62</c:f>
              <c:numCache>
                <c:formatCode>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cat>
          <c:val>
            <c:numRef>
              <c:f>Sheet1!$C$2:$C$62</c:f>
              <c:numCache>
                <c:formatCode>0.0</c:formatCode>
                <c:ptCount val="61"/>
                <c:pt idx="0">
                  <c:v>50.0</c:v>
                </c:pt>
                <c:pt idx="1">
                  <c:v>66.33258836535353</c:v>
                </c:pt>
                <c:pt idx="2">
                  <c:v>87.50880819853624</c:v>
                </c:pt>
                <c:pt idx="3">
                  <c:v>114.61549863791238</c:v>
                </c:pt>
                <c:pt idx="4">
                  <c:v>148.74997896424486</c:v>
                </c:pt>
                <c:pt idx="5">
                  <c:v>190.85888825601174</c:v>
                </c:pt>
                <c:pt idx="6">
                  <c:v>241.5062915758572</c:v>
                </c:pt>
                <c:pt idx="7">
                  <c:v>300.6007081178494</c:v>
                </c:pt>
                <c:pt idx="8">
                  <c:v>367.15556811467644</c:v>
                </c:pt>
                <c:pt idx="9">
                  <c:v>439.19272577795726</c:v>
                </c:pt>
                <c:pt idx="10">
                  <c:v>513.8866830116854</c:v>
                </c:pt>
                <c:pt idx="11">
                  <c:v>587.9654592596253</c:v>
                </c:pt>
                <c:pt idx="12">
                  <c:v>658.2625295548306</c:v>
                </c:pt>
                <c:pt idx="13">
                  <c:v>722.2321678762245</c:v>
                </c:pt>
                <c:pt idx="14">
                  <c:v>778.2610158564812</c:v>
                </c:pt>
                <c:pt idx="15">
                  <c:v>825.7154653278878</c:v>
                </c:pt>
                <c:pt idx="16">
                  <c:v>864.7787093973537</c:v>
                </c:pt>
                <c:pt idx="17">
                  <c:v>896.1872910172093</c:v>
                </c:pt>
                <c:pt idx="18">
                  <c:v>920.9671675989607</c:v>
                </c:pt>
                <c:pt idx="19">
                  <c:v>940.2266481488962</c:v>
                </c:pt>
                <c:pt idx="20">
                  <c:v>955.022005382484</c:v>
                </c:pt>
                <c:pt idx="21">
                  <c:v>966.2864673369642</c:v>
                </c:pt>
                <c:pt idx="22">
                  <c:v>974.8042418635516</c:v>
                </c:pt>
                <c:pt idx="23">
                  <c:v>981.2118312592906</c:v>
                </c:pt>
                <c:pt idx="24">
                  <c:v>986.0132731840256</c:v>
                </c:pt>
                <c:pt idx="25">
                  <c:v>989.6006793002359</c:v>
                </c:pt>
                <c:pt idx="26">
                  <c:v>992.2751729048657</c:v>
                </c:pt>
                <c:pt idx="27">
                  <c:v>994.26582675061</c:v>
                </c:pt>
                <c:pt idx="28">
                  <c:v>995.7456972603945</c:v>
                </c:pt>
                <c:pt idx="29">
                  <c:v>996.8448560333479</c:v>
                </c:pt>
                <c:pt idx="30">
                  <c:v>997.6606988835103</c:v>
                </c:pt>
                <c:pt idx="31">
                  <c:v>998.2659517484608</c:v>
                </c:pt>
                <c:pt idx="32">
                  <c:v>998.7148078510413</c:v>
                </c:pt>
                <c:pt idx="33">
                  <c:v>999.047588992403</c:v>
                </c:pt>
                <c:pt idx="34">
                  <c:v>999.2942623623668</c:v>
                </c:pt>
                <c:pt idx="35">
                  <c:v>999.4770810496474</c:v>
                </c:pt>
                <c:pt idx="36">
                  <c:v>999.6125596034299</c:v>
                </c:pt>
                <c:pt idx="37">
                  <c:v>999.712948269778</c:v>
                </c:pt>
                <c:pt idx="38">
                  <c:v>999.7873310257041</c:v>
                </c:pt>
                <c:pt idx="39">
                  <c:v>999.8424422642977</c:v>
                </c:pt>
                <c:pt idx="40">
                  <c:v>999.8832735919316</c:v>
                </c:pt>
                <c:pt idx="41">
                  <c:v>999.9135243338889</c:v>
                </c:pt>
                <c:pt idx="42">
                  <c:v>999.9359358150341</c:v>
                </c:pt>
                <c:pt idx="43">
                  <c:v>999.9525392964338</c:v>
                </c:pt>
                <c:pt idx="44">
                  <c:v>999.9648398135281</c:v>
                </c:pt>
                <c:pt idx="45">
                  <c:v>999.973952455851</c:v>
                </c:pt>
                <c:pt idx="46">
                  <c:v>999.9807033744179</c:v>
                </c:pt>
                <c:pt idx="47">
                  <c:v>999.9857046366751</c:v>
                </c:pt>
                <c:pt idx="48">
                  <c:v>999.9894096951398</c:v>
                </c:pt>
                <c:pt idx="49">
                  <c:v>999.9921544876624</c:v>
                </c:pt>
                <c:pt idx="50">
                  <c:v>999.9941878896913</c:v>
                </c:pt>
                <c:pt idx="51">
                  <c:v>999.9956942762966</c:v>
                </c:pt>
                <c:pt idx="52">
                  <c:v>999.9968102378676</c:v>
                </c:pt>
                <c:pt idx="53">
                  <c:v>999.9976369641392</c:v>
                </c:pt>
                <c:pt idx="54">
                  <c:v>999.998249418906</c:v>
                </c:pt>
                <c:pt idx="55">
                  <c:v>999.9987031370404</c:v>
                </c:pt>
                <c:pt idx="56">
                  <c:v>999.9990392599669</c:v>
                </c:pt>
                <c:pt idx="57">
                  <c:v>999.999288266101</c:v>
                </c:pt>
                <c:pt idx="58">
                  <c:v>999.9994727344618</c:v>
                </c:pt>
                <c:pt idx="59">
                  <c:v>999.9996093920289</c:v>
                </c:pt>
                <c:pt idx="60">
                  <c:v>999.9997106304686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r = 0.5/day</c:v>
                </c:pt>
              </c:strCache>
            </c:strRef>
          </c:tx>
          <c:spPr>
            <a:ln w="31750">
              <a:solidFill>
                <a:srgbClr val="1d4ed8"/>
              </a:solidFill>
            </a:ln>
          </c:spPr>
          <c:marker>
            <c:symbol val="none"/>
          </c:marker>
          <c:cat>
            <c:numRef>
              <c:f>Sheet1!$A$2:$A$62</c:f>
              <c:numCache>
                <c:formatCode>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cat>
          <c:val>
            <c:numRef>
              <c:f>Sheet1!$D$2:$D$62</c:f>
              <c:numCache>
                <c:formatCode>0.0</c:formatCode>
                <c:ptCount val="61"/>
                <c:pt idx="0">
                  <c:v>50.0</c:v>
                </c:pt>
                <c:pt idx="1">
                  <c:v>79.84616815180757</c:v>
                </c:pt>
                <c:pt idx="2">
                  <c:v>125.16099799833533</c:v>
                </c:pt>
                <c:pt idx="3">
                  <c:v>190.85888825601174</c:v>
                </c:pt>
                <c:pt idx="4">
                  <c:v>280.00456216507393</c:v>
                </c:pt>
                <c:pt idx="5">
                  <c:v>390.68375916486946</c:v>
                </c:pt>
                <c:pt idx="6">
                  <c:v>513.8866830116854</c:v>
                </c:pt>
                <c:pt idx="7">
                  <c:v>635.4248253462379</c:v>
                </c:pt>
                <c:pt idx="8">
                  <c:v>741.8413371607368</c:v>
                </c:pt>
                <c:pt idx="9">
                  <c:v>825.7154653278878</c:v>
                </c:pt>
                <c:pt idx="10">
                  <c:v>886.5083240657419</c:v>
                </c:pt>
                <c:pt idx="11">
                  <c:v>927.9462218018793</c:v>
                </c:pt>
                <c:pt idx="12">
                  <c:v>955.022005382484</c:v>
                </c:pt>
                <c:pt idx="13">
                  <c:v>972.2279728607483</c:v>
                </c:pt>
                <c:pt idx="14">
                  <c:v>982.9693122183958</c:v>
                </c:pt>
                <c:pt idx="15">
                  <c:v>989.6006793002359</c:v>
                </c:pt>
                <c:pt idx="16">
                  <c:v>993.6665779714016</c:v>
                </c:pt>
                <c:pt idx="17">
                  <c:v>996.1489886099229</c:v>
                </c:pt>
                <c:pt idx="18">
                  <c:v>997.6606988835103</c:v>
                </c:pt>
                <c:pt idx="19">
                  <c:v>998.5798349692083</c:v>
                </c:pt>
                <c:pt idx="20">
                  <c:v>999.1381447696845</c:v>
                </c:pt>
                <c:pt idx="21">
                  <c:v>999.4770810496474</c:v>
                </c:pt>
                <c:pt idx="22">
                  <c:v>999.6827683528383</c:v>
                </c:pt>
                <c:pt idx="23">
                  <c:v>999.8075652598827</c:v>
                </c:pt>
                <c:pt idx="24">
                  <c:v>999.8832735919316</c:v>
                </c:pt>
                <c:pt idx="25">
                  <c:v>999.9291986029233</c:v>
                </c:pt>
                <c:pt idx="26">
                  <c:v>999.9570555855694</c:v>
                </c:pt>
                <c:pt idx="27">
                  <c:v>999.973952455851</c:v>
                </c:pt>
                <c:pt idx="28">
                  <c:v>999.9842012039428</c:v>
                </c:pt>
                <c:pt idx="29">
                  <c:v>999.9904174862367</c:v>
                </c:pt>
                <c:pt idx="30">
                  <c:v>999.9941878896913</c:v>
                </c:pt>
                <c:pt idx="31">
                  <c:v>999.9964747688383</c:v>
                </c:pt>
                <c:pt idx="32">
                  <c:v>999.997861836252</c:v>
                </c:pt>
                <c:pt idx="33">
                  <c:v>999.9987031370404</c:v>
                </c:pt>
                <c:pt idx="34">
                  <c:v>999.9992134124521</c:v>
                </c:pt>
                <c:pt idx="35">
                  <c:v>999.999522910388</c:v>
                </c:pt>
                <c:pt idx="36">
                  <c:v>999.9997106304686</c:v>
                </c:pt>
                <c:pt idx="37">
                  <c:v>999.9998244884873</c:v>
                </c:pt>
                <c:pt idx="38">
                  <c:v>999.999893546879</c:v>
                </c:pt>
                <c:pt idx="39">
                  <c:v>999.9999354329155</c:v>
                </c:pt>
                <c:pt idx="40">
                  <c:v>999.9999608380828</c:v>
                </c:pt>
                <c:pt idx="41">
                  <c:v>999.999976247096</c:v>
                </c:pt>
                <c:pt idx="42">
                  <c:v>999.9999855931354</c:v>
                </c:pt>
                <c:pt idx="43">
                  <c:v>999.9999912617948</c:v>
                </c:pt>
                <c:pt idx="44">
                  <c:v>999.9999947000107</c:v>
                </c:pt>
                <c:pt idx="45">
                  <c:v>999.9999967853938</c:v>
                </c:pt>
                <c:pt idx="46">
                  <c:v>999.999998050243</c:v>
                </c:pt>
                <c:pt idx="47">
                  <c:v>999.9999988174125</c:v>
                </c:pt>
                <c:pt idx="48">
                  <c:v>999.9999992827244</c:v>
                </c:pt>
                <c:pt idx="49">
                  <c:v>999.9999995649505</c:v>
                </c:pt>
                <c:pt idx="50">
                  <c:v>999.9999997361291</c:v>
                </c:pt>
                <c:pt idx="51">
                  <c:v>999.9999998399543</c:v>
                </c:pt>
                <c:pt idx="52">
                  <c:v>999.9999999029272</c:v>
                </c:pt>
                <c:pt idx="53">
                  <c:v>999.9999999411224</c:v>
                </c:pt>
                <c:pt idx="54">
                  <c:v>999.999999964289</c:v>
                </c:pt>
                <c:pt idx="55">
                  <c:v>999.9999999783403</c:v>
                </c:pt>
                <c:pt idx="56">
                  <c:v>999.9999999868627</c:v>
                </c:pt>
                <c:pt idx="57">
                  <c:v>999.9999999920317</c:v>
                </c:pt>
                <c:pt idx="58">
                  <c:v>999.999999995167</c:v>
                </c:pt>
                <c:pt idx="59">
                  <c:v>999.9999999970686</c:v>
                </c:pt>
                <c:pt idx="60">
                  <c:v>999.999999998222</c:v>
                </c:pt>
              </c:numCache>
            </c:numRef>
          </c:val>
          <c:smooth val="0"/>
        </c:ser>
        <c:marker val="0"/>
        <c:smooth val="0"/>
        <c:axId val="1001"/>
        <c:axId val="1002"/>
      </c:lineChart>
      <c:catAx>
        <c:axId val="100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Arial"/>
                  </a:defRPr>
                </a:pPr>
                <a:r>
                  <a:rPr lang="en-US"/>
                  <a:t>Time (days)</a:t>
                </a:r>
              </a:p>
            </c:rich>
          </c:tx>
          <c:overlay val="0"/>
        </c:title>
        <c:numFmt formatCode="0" sourceLinked="0"/>
        <c:majorTickMark val="none"/>
        <c:minorTickMark val="none"/>
        <c:tickLblPos val="nextTo"/>
        <c:crossAx val="1002"/>
        <c:crosses val="autoZero"/>
        <c:auto val="1"/>
        <c:lblAlgn val="ctr"/>
        <c:lblOffset val="100"/>
        <c:tickLblSkip val="10"/>
        <c:tickMarkSkip val="10"/>
      </c:catAx>
      <c:valAx>
        <c:axId val="1002"/>
        <c:scaling>
          <c:orientation val="minMax"/>
          <c:max val="120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>
                    <a:latin typeface="Arial"/>
                  </a:defRPr>
                </a:pPr>
                <a:r>
                  <a:rPr lang="en-US"/>
                  <a:t>Population (individuals)</a:t>
                </a:r>
              </a:p>
            </c:rich>
          </c:tx>
          <c:overlay val="0"/>
        </c:title>
        <c:numFmt formatCode="0" sourceLinked="0"/>
        <c:majorTickMark val="none"/>
        <c:minorTickMark val="none"/>
        <c:tickLblPos val="nextTo"/>
        <c:crossAx val="1001"/>
        <c:crosses val="autoZero"/>
        <c:crossBetween val="between"/>
        <c:majorUnit val="300.0"/>
      </c:valAx>
    </c:plotArea>
    <c:legend>
      <c:legendPos val="b"/>
      <c:overlay val="0"/>
    </c:legend>
    <c:plotVisOnly val="1"/>
    <c:dispBlanksAs val="gap"/>
    <c:showDLblsOverMax val="0"/>
  </c:chart>
  <c:spPr>
    <a:solidFill>
      <a:srgbClr val="f4f5f6"/>
    </a:solidFill>
    <a:ln>
      <a:noFill/>
    </a:ln>
  </c:spPr>
  <c:txPr>
    <a:bodyPr/>
    <a:lstStyle/>
    <a:p>
      <a:pPr>
        <a:defRPr sz="1200">
          <a:solidFill>
            <a:srgbClr val="11182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K = 500</c:v>
                </c:pt>
              </c:strCache>
            </c:strRef>
          </c:tx>
          <c:spPr>
            <a:ln w="31750">
              <a:solidFill>
                <a:srgbClr val="047857"/>
              </a:solidFill>
            </a:ln>
          </c:spPr>
          <c:marker>
            <c:symbol val="none"/>
          </c:marker>
          <c:cat>
            <c:numRef>
              <c:f>Sheet1!$A$2:$A$62</c:f>
              <c:numCache>
                <c:formatCode>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cat>
          <c:val>
            <c:numRef>
              <c:f>Sheet1!$B$2:$B$62</c:f>
              <c:numCache>
                <c:formatCode>0.0</c:formatCode>
                <c:ptCount val="61"/>
                <c:pt idx="0">
                  <c:v>50.0</c:v>
                </c:pt>
                <c:pt idx="1">
                  <c:v>59.747315855696684</c:v>
                </c:pt>
                <c:pt idx="2">
                  <c:v>71.09462560771989</c:v>
                </c:pt>
                <c:pt idx="3">
                  <c:v>84.18493799591072</c:v>
                </c:pt>
                <c:pt idx="4">
                  <c:v>99.128449251102</c:v>
                </c:pt>
                <c:pt idx="5">
                  <c:v>115.98465834203695</c:v>
                </c:pt>
                <c:pt idx="6">
                  <c:v>134.7437261983015</c:v>
                </c:pt>
                <c:pt idx="7">
                  <c:v>155.30976075216643</c:v>
                </c:pt>
                <c:pt idx="8">
                  <c:v>177.48946156447553</c:v>
                </c:pt>
                <c:pt idx="9">
                  <c:v>200.98967363581798</c:v>
                </c:pt>
                <c:pt idx="10">
                  <c:v>225.42653018964188</c:v>
                </c:pt>
                <c:pt idx="11">
                  <c:v>250.34692761027483</c:v>
                </c:pt>
                <c:pt idx="12">
                  <c:v>275.2604324880943</c:v>
                </c:pt>
                <c:pt idx="13">
                  <c:v>299.67715110511165</c:v>
                </c:pt>
                <c:pt idx="14">
                  <c:v>323.14551109777574</c:v>
                </c:pt>
                <c:pt idx="15">
                  <c:v>345.2839288515078</c:v>
                </c:pt>
                <c:pt idx="16">
                  <c:v>365.8019548913157</c:v>
                </c:pt>
                <c:pt idx="17">
                  <c:v>384.5090738775931</c:v>
                </c:pt>
                <c:pt idx="18">
                  <c:v>401.3119684368852</c:v>
                </c:pt>
                <c:pt idx="19">
                  <c:v>416.2029656801821</c:v>
                </c:pt>
                <c:pt idx="20">
                  <c:v>429.24322487910706</c:v>
                </c:pt>
                <c:pt idx="21">
                  <c:v>440.5440858592187</c:v>
                </c:pt>
                <c:pt idx="22">
                  <c:v>450.24923401600387</c:v>
                </c:pt>
                <c:pt idx="23">
                  <c:v>458.5193493329228</c:v>
                </c:pt>
                <c:pt idx="24">
                  <c:v>465.51999383992455</c:v>
                </c:pt>
                <c:pt idx="25">
                  <c:v>471.41280928700746</c:v>
                </c:pt>
                <c:pt idx="26">
                  <c:v>476.3496768858554</c:v>
                </c:pt>
                <c:pt idx="27">
                  <c:v>480.4692938932218</c:v>
                </c:pt>
                <c:pt idx="28">
                  <c:v>483.89558080265095</c:v>
                </c:pt>
                <c:pt idx="29">
                  <c:v>486.7373833281767</c:v>
                </c:pt>
                <c:pt idx="30">
                  <c:v>489.089025618481</c:v>
                </c:pt>
                <c:pt idx="31">
                  <c:v>491.0313729943658</c:v>
                </c:pt>
                <c:pt idx="32">
                  <c:v>492.6331561672727</c:v>
                </c:pt>
                <c:pt idx="33">
                  <c:v>493.9523866501754</c:v>
                </c:pt>
                <c:pt idx="34">
                  <c:v>495.0377532783825</c:v>
                </c:pt>
                <c:pt idx="35">
                  <c:v>495.9299339336057</c:v>
                </c:pt>
                <c:pt idx="36">
                  <c:v>496.6627875017217</c:v>
                </c:pt>
                <c:pt idx="37">
                  <c:v>497.26441179749577</c:v>
                </c:pt>
                <c:pt idx="38">
                  <c:v>497.75806635965324</c:v>
                </c:pt>
                <c:pt idx="39">
                  <c:v>498.1629668651869</c:v>
                </c:pt>
                <c:pt idx="40">
                  <c:v>498.4949621300692</c:v>
                </c:pt>
                <c:pt idx="41">
                  <c:v>498.7671065025296</c:v>
                </c:pt>
                <c:pt idx="42">
                  <c:v>498.99014080021965</c:v>
                </c:pt>
                <c:pt idx="43">
                  <c:v>499.1728944028875</c:v>
                </c:pt>
                <c:pt idx="44">
                  <c:v>499.32262009407634</c:v>
                </c:pt>
                <c:pt idx="45">
                  <c:v>499.4452720114614</c:v>
                </c:pt>
                <c:pt idx="46">
                  <c:v>499.54573577899964</c:v>
                </c:pt>
                <c:pt idx="47">
                  <c:v>499.62801865128046</c:v>
                </c:pt>
                <c:pt idx="48">
                  <c:v>499.6954063534766</c:v>
                </c:pt>
                <c:pt idx="49">
                  <c:v>499.7505922730715</c:v>
                </c:pt>
                <c:pt idx="50">
                  <c:v>499.7957837586959</c:v>
                </c:pt>
                <c:pt idx="51">
                  <c:v>499.83278950332846</c:v>
                </c:pt>
                <c:pt idx="52">
                  <c:v>499.86309132470063</c:v>
                </c:pt>
                <c:pt idx="53">
                  <c:v>499.8879030932768</c:v>
                </c:pt>
                <c:pt idx="54">
                  <c:v>499.9082190852155</c:v>
                </c:pt>
                <c:pt idx="55">
                  <c:v>499.9248536420917</c:v>
                </c:pt>
                <c:pt idx="56">
                  <c:v>499.9384736896099</c:v>
                </c:pt>
                <c:pt idx="57">
                  <c:v>499.94962539392156</c:v>
                </c:pt>
                <c:pt idx="58">
                  <c:v>499.9587560076013</c:v>
                </c:pt>
                <c:pt idx="59">
                  <c:v>499.96623177012293</c:v>
                </c:pt>
                <c:pt idx="60">
                  <c:v>499.972352573255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K = 1000</c:v>
                </c:pt>
              </c:strCache>
            </c:strRef>
          </c:tx>
          <c:spPr>
            <a:ln w="31750">
              <a:solidFill>
                <a:srgbClr val="c2410c"/>
              </a:solidFill>
            </a:ln>
          </c:spPr>
          <c:marker>
            <c:symbol val="none"/>
          </c:marker>
          <c:cat>
            <c:numRef>
              <c:f>Sheet1!$A$2:$A$62</c:f>
              <c:numCache>
                <c:formatCode>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cat>
          <c:val>
            <c:numRef>
              <c:f>Sheet1!$C$2:$C$62</c:f>
              <c:numCache>
                <c:formatCode>0.0</c:formatCode>
                <c:ptCount val="61"/>
                <c:pt idx="0">
                  <c:v>50.0</c:v>
                </c:pt>
                <c:pt idx="1">
                  <c:v>60.40148513768578</c:v>
                </c:pt>
                <c:pt idx="2">
                  <c:v>72.80096915005271</c:v>
                </c:pt>
                <c:pt idx="3">
                  <c:v>87.50880819853626</c:v>
                </c:pt>
                <c:pt idx="4">
                  <c:v>104.85202407751007</c:v>
                </c:pt>
                <c:pt idx="5">
                  <c:v>125.16099799833533</c:v>
                </c:pt>
                <c:pt idx="6">
                  <c:v>148.74997896424492</c:v>
                </c:pt>
                <c:pt idx="7">
                  <c:v>175.89090412038914</c:v>
                </c:pt>
                <c:pt idx="8">
                  <c:v>206.78101781178523</c:v>
                </c:pt>
                <c:pt idx="9">
                  <c:v>241.50629157585726</c:v>
                </c:pt>
                <c:pt idx="10">
                  <c:v>280.00456216507393</c:v>
                </c:pt>
                <c:pt idx="11">
                  <c:v>322.0342248761577</c:v>
                </c:pt>
                <c:pt idx="12">
                  <c:v>367.15556811467656</c:v>
                </c:pt>
                <c:pt idx="13">
                  <c:v>414.7316005472132</c:v>
                </c:pt>
                <c:pt idx="14">
                  <c:v>463.9529031646793</c:v>
                </c:pt>
                <c:pt idx="15">
                  <c:v>513.8866830116854</c:v>
                </c:pt>
                <c:pt idx="16">
                  <c:v>563.5447810184569</c:v>
                </c:pt>
                <c:pt idx="17">
                  <c:v>611.9606000803019</c:v>
                </c:pt>
                <c:pt idx="18">
                  <c:v>658.2625295548307</c:v>
                </c:pt>
                <c:pt idx="19">
                  <c:v>701.7323908317883</c:v>
                </c:pt>
                <c:pt idx="20">
                  <c:v>741.8413371607368</c:v>
                </c:pt>
                <c:pt idx="21">
                  <c:v>778.2610158564812</c:v>
                </c:pt>
                <c:pt idx="22">
                  <c:v>810.852805430978</c:v>
                </c:pt>
                <c:pt idx="23">
                  <c:v>839.6412225781929</c:v>
                </c:pt>
                <c:pt idx="24">
                  <c:v>864.778709397354</c:v>
                </c:pt>
                <c:pt idx="25">
                  <c:v>886.5083240657419</c:v>
                </c:pt>
                <c:pt idx="26">
                  <c:v>905.129139105336</c:v>
                </c:pt>
                <c:pt idx="27">
                  <c:v>920.9671675989607</c:v>
                </c:pt>
                <c:pt idx="28">
                  <c:v>934.3529148947894</c:v>
                </c:pt>
                <c:pt idx="29">
                  <c:v>945.6054281748463</c:v>
                </c:pt>
                <c:pt idx="30">
                  <c:v>955.022005382484</c:v>
                </c:pt>
                <c:pt idx="31">
                  <c:v>962.8724267672098</c:v>
                </c:pt>
                <c:pt idx="32">
                  <c:v>969.3965501196216</c:v>
                </c:pt>
                <c:pt idx="33">
                  <c:v>974.8042418635516</c:v>
                </c:pt>
                <c:pt idx="34">
                  <c:v>979.2768106826186</c:v>
                </c:pt>
                <c:pt idx="35">
                  <c:v>982.9693122183958</c:v>
                </c:pt>
                <c:pt idx="36">
                  <c:v>986.0132731840256</c:v>
                </c:pt>
                <c:pt idx="37">
                  <c:v>988.5195294556054</c:v>
                </c:pt>
                <c:pt idx="38">
                  <c:v>990.5809842038077</c:v>
                </c:pt>
                <c:pt idx="39">
                  <c:v>992.2751729048657</c:v>
                </c:pt>
                <c:pt idx="40">
                  <c:v>993.6665779714016</c:v>
                </c:pt>
                <c:pt idx="41">
                  <c:v>994.8086726855456</c:v>
                </c:pt>
                <c:pt idx="42">
                  <c:v>995.7456972603945</c:v>
                </c:pt>
                <c:pt idx="43">
                  <c:v>996.5141833421212</c:v>
                </c:pt>
                <c:pt idx="44">
                  <c:v>997.1442502361145</c:v>
                </c:pt>
                <c:pt idx="45">
                  <c:v>997.6606988835103</c:v>
                </c:pt>
                <c:pt idx="46">
                  <c:v>998.0839297383644</c:v>
                </c:pt>
                <c:pt idx="47">
                  <c:v>998.4307092984545</c:v>
                </c:pt>
                <c:pt idx="48">
                  <c:v>998.7148078510413</c:v>
                </c:pt>
                <c:pt idx="49">
                  <c:v>998.9475284741485</c:v>
                </c:pt>
                <c:pt idx="50">
                  <c:v>999.1381447696845</c:v>
                </c:pt>
                <c:pt idx="51">
                  <c:v>999.2942623623668</c:v>
                </c:pt>
                <c:pt idx="52">
                  <c:v>999.4221169647376</c:v>
                </c:pt>
                <c:pt idx="53">
                  <c:v>999.5268198205786</c:v>
                </c:pt>
                <c:pt idx="54">
                  <c:v>999.6125596034299</c:v>
                </c:pt>
                <c:pt idx="55">
                  <c:v>999.6827683528383</c:v>
                </c:pt>
                <c:pt idx="56">
                  <c:v>999.7402577583125</c:v>
                </c:pt>
                <c:pt idx="57">
                  <c:v>999.7873310257041</c:v>
                </c:pt>
                <c:pt idx="58">
                  <c:v>999.8258746579263</c:v>
                </c:pt>
                <c:pt idx="59">
                  <c:v>999.8574337276538</c:v>
                </c:pt>
                <c:pt idx="60">
                  <c:v>999.8832735919316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K = 1500</c:v>
                </c:pt>
              </c:strCache>
            </c:strRef>
          </c:tx>
          <c:spPr>
            <a:ln w="31750">
              <a:solidFill>
                <a:srgbClr val="1d4ed8"/>
              </a:solidFill>
            </a:ln>
          </c:spPr>
          <c:marker>
            <c:symbol val="none"/>
          </c:marker>
          <c:cat>
            <c:numRef>
              <c:f>Sheet1!$A$2:$A$62</c:f>
              <c:numCache>
                <c:formatCode>0</c:formatCode>
                <c:ptCount val="61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  <c:pt idx="8">
                  <c:v>8</c:v>
                </c:pt>
                <c:pt idx="9">
                  <c:v>9</c:v>
                </c:pt>
                <c:pt idx="10">
                  <c:v>10</c:v>
                </c:pt>
                <c:pt idx="11">
                  <c:v>11</c:v>
                </c:pt>
                <c:pt idx="12">
                  <c:v>12</c:v>
                </c:pt>
                <c:pt idx="13">
                  <c:v>13</c:v>
                </c:pt>
                <c:pt idx="14">
                  <c:v>14</c:v>
                </c:pt>
                <c:pt idx="15">
                  <c:v>15</c:v>
                </c:pt>
                <c:pt idx="16">
                  <c:v>16</c:v>
                </c:pt>
                <c:pt idx="17">
                  <c:v>17</c:v>
                </c:pt>
                <c:pt idx="18">
                  <c:v>18</c:v>
                </c:pt>
                <c:pt idx="19">
                  <c:v>19</c:v>
                </c:pt>
                <c:pt idx="20">
                  <c:v>20</c:v>
                </c:pt>
                <c:pt idx="21">
                  <c:v>21</c:v>
                </c:pt>
                <c:pt idx="22">
                  <c:v>22</c:v>
                </c:pt>
                <c:pt idx="23">
                  <c:v>23</c:v>
                </c:pt>
                <c:pt idx="24">
                  <c:v>24</c:v>
                </c:pt>
                <c:pt idx="25">
                  <c:v>25</c:v>
                </c:pt>
                <c:pt idx="26">
                  <c:v>26</c:v>
                </c:pt>
                <c:pt idx="27">
                  <c:v>27</c:v>
                </c:pt>
                <c:pt idx="28">
                  <c:v>28</c:v>
                </c:pt>
                <c:pt idx="29">
                  <c:v>29</c:v>
                </c:pt>
                <c:pt idx="30">
                  <c:v>30</c:v>
                </c:pt>
                <c:pt idx="31">
                  <c:v>31</c:v>
                </c:pt>
                <c:pt idx="32">
                  <c:v>32</c:v>
                </c:pt>
                <c:pt idx="33">
                  <c:v>33</c:v>
                </c:pt>
                <c:pt idx="34">
                  <c:v>34</c:v>
                </c:pt>
                <c:pt idx="35">
                  <c:v>35</c:v>
                </c:pt>
                <c:pt idx="36">
                  <c:v>36</c:v>
                </c:pt>
                <c:pt idx="37">
                  <c:v>37</c:v>
                </c:pt>
                <c:pt idx="38">
                  <c:v>38</c:v>
                </c:pt>
                <c:pt idx="39">
                  <c:v>39</c:v>
                </c:pt>
                <c:pt idx="40">
                  <c:v>40</c:v>
                </c:pt>
                <c:pt idx="41">
                  <c:v>41</c:v>
                </c:pt>
                <c:pt idx="42">
                  <c:v>42</c:v>
                </c:pt>
                <c:pt idx="43">
                  <c:v>43</c:v>
                </c:pt>
                <c:pt idx="44">
                  <c:v>44</c:v>
                </c:pt>
                <c:pt idx="45">
                  <c:v>45</c:v>
                </c:pt>
                <c:pt idx="46">
                  <c:v>46</c:v>
                </c:pt>
                <c:pt idx="47">
                  <c:v>47</c:v>
                </c:pt>
                <c:pt idx="48">
                  <c:v>48</c:v>
                </c:pt>
                <c:pt idx="49">
                  <c:v>49</c:v>
                </c:pt>
                <c:pt idx="50">
                  <c:v>50</c:v>
                </c:pt>
                <c:pt idx="51">
                  <c:v>51</c:v>
                </c:pt>
                <c:pt idx="52">
                  <c:v>52</c:v>
                </c:pt>
                <c:pt idx="53">
                  <c:v>53</c:v>
                </c:pt>
                <c:pt idx="54">
                  <c:v>54</c:v>
                </c:pt>
                <c:pt idx="55">
                  <c:v>55</c:v>
                </c:pt>
                <c:pt idx="56">
                  <c:v>56</c:v>
                </c:pt>
                <c:pt idx="57">
                  <c:v>57</c:v>
                </c:pt>
                <c:pt idx="58">
                  <c:v>58</c:v>
                </c:pt>
                <c:pt idx="59">
                  <c:v>59</c:v>
                </c:pt>
                <c:pt idx="60">
                  <c:v>60</c:v>
                </c:pt>
              </c:numCache>
            </c:numRef>
          </c:cat>
          <c:val>
            <c:numRef>
              <c:f>Sheet1!$D$2:$D$62</c:f>
              <c:numCache>
                <c:formatCode>0.0</c:formatCode>
                <c:ptCount val="61"/>
                <c:pt idx="0">
                  <c:v>50.0</c:v>
                </c:pt>
                <c:pt idx="1">
                  <c:v>60.6227365387784</c:v>
                </c:pt>
                <c:pt idx="2">
                  <c:v>73.38809889704659</c:v>
                </c:pt>
                <c:pt idx="3">
                  <c:v>88.67587002328779</c:v>
                </c:pt>
                <c:pt idx="4">
                  <c:v>106.909641705921</c:v>
                </c:pt>
                <c:pt idx="5">
                  <c:v>128.5511858662572</c:v>
                </c:pt>
                <c:pt idx="6">
                  <c:v>154.08902746268748</c:v>
                </c:pt>
                <c:pt idx="7">
                  <c:v>184.01945704059386</c:v>
                </c:pt>
                <c:pt idx="8">
                  <c:v>218.81841196766192</c:v>
                </c:pt>
                <c:pt idx="9">
                  <c:v>258.9033514768737</c:v>
                </c:pt>
                <c:pt idx="10">
                  <c:v>304.5856457024639</c:v>
                </c:pt>
                <c:pt idx="11">
                  <c:v>356.01618522377765</c:v>
                </c:pt>
                <c:pt idx="12">
                  <c:v>413.1297429696244</c:v>
                </c:pt>
                <c:pt idx="13">
                  <c:v>475.5965439466458</c:v>
                </c:pt>
                <c:pt idx="14">
                  <c:v>542.7915477238092</c:v>
                </c:pt>
                <c:pt idx="15">
                  <c:v>613.7919084378823</c:v>
                </c:pt>
                <c:pt idx="16">
                  <c:v>687.4099759560979</c:v>
                </c:pt>
                <c:pt idx="17">
                  <c:v>762.2629707731745</c:v>
                </c:pt>
                <c:pt idx="18">
                  <c:v>836.8723965071243</c:v>
                </c:pt>
                <c:pt idx="19">
                  <c:v>909.7788210723535</c:v>
                </c:pt>
                <c:pt idx="20">
                  <c:v>979.6535571331004</c:v>
                </c:pt>
                <c:pt idx="21">
                  <c:v>1045.3896128445451</c:v>
                </c:pt>
                <c:pt idx="22">
                  <c:v>1106.1597294273074</c:v>
                </c:pt>
                <c:pt idx="23">
                  <c:v>1161.4372751828491</c:v>
                </c:pt>
                <c:pt idx="24">
                  <c:v>1210.983460699089</c:v>
                </c:pt>
                <c:pt idx="25">
                  <c:v>1254.8096194214704</c:v>
                </c:pt>
                <c:pt idx="26">
                  <c:v>1293.1253330821096</c:v>
                </c:pt>
                <c:pt idx="27">
                  <c:v>1326.2824065796735</c:v>
                </c:pt>
                <c:pt idx="28">
                  <c:v>1354.7222325047321</c:v>
                </c:pt>
                <c:pt idx="29">
                  <c:v>1378.9311069266585</c:v>
                </c:pt>
                <c:pt idx="30">
                  <c:v>1399.405403491637</c:v>
                </c:pt>
                <c:pt idx="31">
                  <c:v>1416.626583713788</c:v>
                </c:pt>
                <c:pt idx="32">
                  <c:v>1431.044872530454</c:v>
                </c:pt>
                <c:pt idx="33">
                  <c:v>1443.0699203287036</c:v>
                </c:pt>
                <c:pt idx="34">
                  <c:v>1453.066702150534</c:v>
                </c:pt>
                <c:pt idx="35">
                  <c:v>1461.3550829821572</c:v>
                </c:pt>
                <c:pt idx="36">
                  <c:v>1468.2117640644753</c:v>
                </c:pt>
                <c:pt idx="37">
                  <c:v>1473.8736295569402</c:v>
                </c:pt>
                <c:pt idx="38">
                  <c:v>1478.5417876461486</c:v>
                </c:pt>
                <c:pt idx="39">
                  <c:v>1482.3858255726525</c:v>
                </c:pt>
                <c:pt idx="40">
                  <c:v>1485.54797103904</c:v>
                </c:pt>
                <c:pt idx="41">
                  <c:v>1488.146978471864</c:v>
                </c:pt>
                <c:pt idx="42">
                  <c:v>1490.2816462640212</c:v>
                </c:pt>
                <c:pt idx="43">
                  <c:v>1492.0339293683855</c:v>
                </c:pt>
                <c:pt idx="44">
                  <c:v>1493.4716483504105</c:v>
                </c:pt>
                <c:pt idx="45">
                  <c:v>1494.6508176271407</c:v>
                </c:pt>
                <c:pt idx="46">
                  <c:v>1495.6176269981418</c:v>
                </c:pt>
                <c:pt idx="47">
                  <c:v>1496.4101152742091</c:v>
                </c:pt>
                <c:pt idx="48">
                  <c:v>1497.0595753487926</c:v>
                </c:pt>
                <c:pt idx="49">
                  <c:v>1497.59172815794</c:v>
                </c:pt>
                <c:pt idx="50">
                  <c:v>1498.0276997817818</c:v>
                </c:pt>
                <c:pt idx="51">
                  <c:v>1498.384832190005</c:v>
                </c:pt>
                <c:pt idx="52">
                  <c:v>1498.6773542795434</c:v>
                </c:pt>
                <c:pt idx="53">
                  <c:v>1498.9169361599259</c:v>
                </c:pt>
                <c:pt idx="54">
                  <c:v>1499.11314625152</c:v>
                </c:pt>
                <c:pt idx="55">
                  <c:v>1499.2738277366682</c:v>
                </c:pt>
                <c:pt idx="56">
                  <c:v>1499.4054082575008</c:v>
                </c:pt>
                <c:pt idx="57">
                  <c:v>1499.5131544730273</c:v>
                </c:pt>
                <c:pt idx="58">
                  <c:v>1499.6013811429602</c:v>
                </c:pt>
                <c:pt idx="59">
                  <c:v>1499.673622760884</c:v>
                </c:pt>
                <c:pt idx="60">
                  <c:v>1499.7327743774683</c:v>
                </c:pt>
              </c:numCache>
            </c:numRef>
          </c:val>
          <c:smooth val="0"/>
        </c:ser>
        <c:marker val="0"/>
        <c:smooth val="0"/>
        <c:axId val="1001"/>
        <c:axId val="1002"/>
      </c:lineChart>
      <c:catAx>
        <c:axId val="1001"/>
        <c:scaling>
          <c:orientation val="minMax"/>
        </c:scaling>
        <c:delete val="0"/>
        <c:axPos val="b"/>
        <c:title>
          <c:tx>
            <c:rich>
              <a:bodyPr/>
              <a:lstStyle/>
              <a:p>
                <a:pPr>
                  <a:defRPr sz="1400">
                    <a:latin typeface="Arial"/>
                  </a:defRPr>
                </a:pPr>
                <a:r>
                  <a:rPr lang="en-US"/>
                  <a:t>Time (days)</a:t>
                </a:r>
              </a:p>
            </c:rich>
          </c:tx>
          <c:overlay val="0"/>
        </c:title>
        <c:numFmt formatCode="0" sourceLinked="0"/>
        <c:majorTickMark val="none"/>
        <c:minorTickMark val="none"/>
        <c:tickLblPos val="nextTo"/>
        <c:crossAx val="1002"/>
        <c:crosses val="autoZero"/>
        <c:auto val="1"/>
        <c:lblAlgn val="ctr"/>
        <c:lblOffset val="100"/>
        <c:tickLblSkip val="10"/>
        <c:tickMarkSkip val="10"/>
      </c:catAx>
      <c:valAx>
        <c:axId val="1002"/>
        <c:scaling>
          <c:orientation val="minMax"/>
          <c:max val="1800"/>
          <c:min val="0"/>
        </c:scaling>
        <c:delete val="0"/>
        <c:axPos val="l"/>
        <c:majorGridlines/>
        <c:title>
          <c:tx>
            <c:rich>
              <a:bodyPr/>
              <a:lstStyle/>
              <a:p>
                <a:pPr>
                  <a:defRPr sz="1400">
                    <a:latin typeface="Arial"/>
                  </a:defRPr>
                </a:pPr>
                <a:r>
                  <a:rPr lang="en-US"/>
                  <a:t>Population (individuals)</a:t>
                </a:r>
              </a:p>
            </c:rich>
          </c:tx>
          <c:overlay val="0"/>
        </c:title>
        <c:numFmt formatCode="0" sourceLinked="0"/>
        <c:majorTickMark val="none"/>
        <c:minorTickMark val="none"/>
        <c:tickLblPos val="nextTo"/>
        <c:crossAx val="1001"/>
        <c:crosses val="autoZero"/>
        <c:crossBetween val="between"/>
        <c:majorUnit val="450.0"/>
      </c:valAx>
    </c:plotArea>
    <c:legend>
      <c:legendPos val="b"/>
      <c:overlay val="0"/>
    </c:legend>
    <c:plotVisOnly val="1"/>
    <c:dispBlanksAs val="gap"/>
    <c:showDLblsOverMax val="0"/>
  </c:chart>
  <c:spPr>
    <a:solidFill>
      <a:srgbClr val="f4f5f6"/>
    </a:solidFill>
    <a:ln>
      <a:noFill/>
    </a:ln>
  </c:spPr>
  <c:txPr>
    <a:bodyPr/>
    <a:lstStyle/>
    <a:p>
      <a:pPr>
        <a:defRPr sz="1200">
          <a:solidFill>
            <a:srgbClr val="111827"/>
          </a:solidFill>
          <a:latin typeface="Arial"/>
        </a:defRPr>
      </a:pPr>
      <a:endParaRPr lang="en-US"/>
    </a:p>
  </c:txPr>
  <c:externalData r:id="rId1">
    <c:autoUpdate val="0"/>
  </c:externalData>
</c:chartSpace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6AFF927-2EA5-56E7-B284-C6B866F3BE0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49772704-E902-F522-F342-1F4FB05F267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FD58AE3D-DEDA-D2C6-4F44-6D93D5CB6CA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901C6C24-F417-684B-4E15-47BC2C8A791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788E4F7F-5F10-791C-9069-DCE0C2283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844306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BAB7BED-BB16-0A24-B99F-741C44B9AD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445EBF0-91E4-188C-1F05-9287791E3E0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9BBFD401-6B39-D6AA-2ACC-61F6E8B806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AA7E1756-D07B-1BC2-5DF0-853E55CA1D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2E3ADFA-C1EA-1542-B80D-A3B7214566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5837843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07940F2-7CCC-6CFB-0E61-940C384ACB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96834D58-7E02-499F-E8E0-AD9DFF3215A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259AF0FD-A79E-F726-1845-CA7BD1485A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18006631-5F6A-485E-D6A0-039998E1A8D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6AF709C-71FC-5118-D35C-E8C3F57543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337950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A8CB931-B76F-BCFE-717F-FA941BEE5BA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051B382B-E938-911B-4826-E34BD38821A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4AAB21E8-F31B-3369-A314-BF00A4AB231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7BAED8D1-DF07-2EEA-D823-049378C6E7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CE2B9A4F-EE81-C2F1-AE26-0A6CED014B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D15C0708-E903-024F-2518-D5B176E0A4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64109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0F80A003-44E5-61DC-42B5-83521CFF7F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5B84EE0C-3D2C-503D-CEEF-A128F5390D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B44DA561-832B-514F-357A-E694653CA4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F9246F35-15F6-B42A-123D-86D2A379EF6B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1BFF5699-A3A3-84A2-E62B-8440FF5626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4E1AA69C-ECF8-0E03-9308-846EF6E9BE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70708E08-60CA-20CF-466E-9B34CA4E29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7A2B4F85-30AB-D12A-D8DA-B118D74E37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3556809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D4EB008-74EC-6359-74F7-0D211B7AE5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971A15F0-3631-13B1-02F5-8B49C5FA63B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2270E50-DA8C-4A52-81DF-AAE9E0CE20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360229AD-76C3-1B2A-03A3-2DED9C03E3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883192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FB9E79DF-8A00-1F0B-799A-CF456F595E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4A96F603-1A7C-2301-F9E6-3C9C2E01AD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8CF113BB-0F4F-7F12-FC0A-2DAC98BBB78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1327827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2652199-0F3C-6587-1DD4-DD74ED2897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7ACD91F-E05C-30D8-9E03-5BA214632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E80835A-1C85-7AC8-86F1-F7C1512D955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2BF270C-D075-E852-E7FB-917E0BB291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323D7F65-4B74-D125-8DB8-C2C8A5E155F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27AE8E23-86B9-0191-8485-0BD18CC6846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727531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F72820D-4EAF-F590-17E8-7D7BA4C2C89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49091CC2-713D-7DBF-A346-0ABEE16680AF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3C909F03-8EF0-A32E-1527-B6AFB04C144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6B629590-7105-A2AD-21DD-C0341E9E848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0A1E1958-618D-77AF-D103-11C7859C6B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F6B9622D-2810-7D94-DB9D-EAB6DAFFBD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169928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1F9D029-6460-EA7A-F469-D4FF8743AE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ADE41087-E008-978B-AD71-78C9A700535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E1ACBA8-8356-8E58-7F81-73AA76248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20B046E3-B327-3102-26C3-B1D600421B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FBF38E15-453B-2924-3608-F1C7FA89C94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5874676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A67AF5DD-4B44-8F97-5F2E-0EF7C9D4EF5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649372CF-85C6-C501-E115-20ACE3C4EAC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3D7AA43E-BF9A-26AA-E1D7-9B77C172E1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863215BC-A69E-D278-721F-12F05D4879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223EDE8A-8D94-FDDF-6792-157B1ACBDA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1071513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FE1EE762-C009-1C77-1FBA-98E26C1317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24FCE63-6BEE-78C9-8A26-17E3860B14A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二级</a:t>
            </a:r>
          </a:p>
          <a:p>
            <a:pPr lvl="2"/>
            <a:r>
              <a:rPr lang="zh-CN" altLang="en-US"/>
              <a:t>三级</a:t>
            </a:r>
          </a:p>
          <a:p>
            <a:pPr lvl="3"/>
            <a:r>
              <a:rPr lang="zh-CN" altLang="en-US"/>
              <a:t>四级</a:t>
            </a:r>
          </a:p>
          <a:p>
            <a:pPr lvl="4"/>
            <a:r>
              <a:rPr lang="zh-CN" altLang="en-US"/>
              <a:t>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0377EF27-C803-B2B4-235B-31BE5FE62AC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797B24-2C74-4ADF-B445-6BE459437E1F}" type="datetimeFigureOut">
              <a:rPr lang="zh-CN" altLang="en-US" smtClean="0"/>
              <a:t>2026/10/6</a:t>
            </a:fld>
            <a:endParaRPr lang="zh-CN" altLang="en-US"/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F142869B-13C7-7746-6BA9-56203E90964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31C72CE-F151-641C-3B71-732738C0A47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2F6DCF7-250E-4B58-9DBA-4DDF26D84FA8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9128104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Logistic1" Type="http://schemas.openxmlformats.org/officeDocument/2006/relationships/chart" Target="../charts/chart1.xml" /></ns0:Relationships>
</file>

<file path=ppt/slides/_rels/slide3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/ns0: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Logistic2" Type="http://schemas.openxmlformats.org/officeDocument/2006/relationships/chart" Target="../charts/chart2.xml" /></ns0:Relationships>
</file>

<file path=ppt/slides/_rels/slide6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ns0:Relationship Id="rIdLogistic3" Type="http://schemas.openxmlformats.org/officeDocument/2006/relationships/chart" Target="../charts/chart3.xml" /></ns0:Relationships>
</file>

<file path=ppt/slides/_rels/slide7.xml.rels><?xml version='1.0' encoding='utf-8'?>
<ns0:Relationships xmlns:ns0="http://schemas.openxmlformats.org/package/2006/relationships"><ns0:Relationship Id="rId1" Type="http://schemas.openxmlformats.org/officeDocument/2006/relationships/slideLayout" Target="../slideLayouts/slideLayout7.xml" /></ns0:Relationships>
</file>

<file path=ppt/slides/slide1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4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ns2:creationId id="{BB9E3F09-A84F-5E25-60BB-728661B48977}"/>
              </a:ext>
            </a:extLst>
          </p:cNvPr>
          <p:cNvSpPr txBox="1"/>
          <p:nvPr/>
        </p:nvSpPr>
        <p:spPr>
          <a:xfrm>
            <a:off x="812800" y="8255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600" b="1">
                <a:solidFill>
                  <a:srgbClr val="047857"/>
                </a:solidFill>
                <a:latin typeface="Arial" panose="020B0604020202020204" pitchFamily="34" charset="0"/>
              </a:rPr>
              <a:t>G9 BIOLOGY GROUP PROJECT</a:t>
            </a:r>
            <a:endParaRPr lang="zh-CN" altLang="en-US" sz="1600" b="1">
              <a:solidFill>
                <a:srgbClr val="047857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ns2:creationId id="{033C1D37-5637-6403-1D3D-6C6BE1DCBD3A}"/>
              </a:ext>
            </a:extLst>
          </p:cNvPr>
          <p:cNvSpPr txBox="1"/>
          <p:nvPr/>
        </p:nvSpPr>
        <p:spPr>
          <a:xfrm>
            <a:off x="812800" y="2032000"/>
            <a:ext cx="10566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5400" b="1">
                <a:solidFill>
                  <a:srgbClr val="111827"/>
                </a:solidFill>
                <a:latin typeface="Arial" panose="020B0604020202020204" pitchFamily="34" charset="0"/>
              </a:rPr>
              <a:t>Logistic Growth</a:t>
            </a:r>
            <a:endParaRPr lang="zh-CN" altLang="en-US" sz="5400" b="1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ns2:creationId id="{10410457-394B-4A2A-64FF-9EB00ECF4664}"/>
              </a:ext>
            </a:extLst>
          </p:cNvPr>
          <p:cNvSpPr txBox="1"/>
          <p:nvPr/>
        </p:nvSpPr>
        <p:spPr>
          <a:xfrm>
            <a:off x="812800" y="33655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600">
                <a:solidFill>
                  <a:srgbClr val="111827"/>
                </a:solidFill>
                <a:latin typeface="Arial" panose="020B0604020202020204" pitchFamily="34" charset="0"/>
              </a:rPr>
              <a:t>Interactive Web Simulation of Population Models</a:t>
            </a:r>
            <a:endParaRPr lang="zh-CN" altLang="en-US" sz="26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ns2:creationId id="{150D144F-D790-74D2-0AD5-86E92018C0AC}"/>
              </a:ext>
            </a:extLst>
          </p:cNvPr>
          <p:cNvSpPr txBox="1"/>
          <p:nvPr/>
        </p:nvSpPr>
        <p:spPr>
          <a:xfrm>
            <a:off x="812800" y="4572000"/>
            <a:ext cx="9906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600">
                <a:solidFill>
                  <a:srgbClr val="4B5563"/>
                </a:solidFill>
                <a:latin typeface="Arial" panose="020B0604020202020204" pitchFamily="34" charset="0"/>
              </a:rPr>
              <a:t>How do growth rate and limited resources shape a population?</a:t>
            </a:r>
            <a:endParaRPr lang="zh-CN" altLang="en-US" sz="26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ns2:creationId id="{8AC5A400-1A68-E02D-0628-FF0AD2ECC507}"/>
              </a:ext>
            </a:extLst>
          </p:cNvPr>
          <p:cNvSpPr txBox="1"/>
          <p:nvPr/>
        </p:nvSpPr>
        <p:spPr>
          <a:xfrm>
            <a:off x="10934700" y="64516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200">
                <a:solidFill>
                  <a:srgbClr val="4B5563"/>
                </a:solidFill>
                <a:latin typeface="Arial" panose="020B0604020202020204" pitchFamily="34" charset="0"/>
              </a:rPr>
              <a:t>1 / 7</a:t>
            </a:r>
            <a:endParaRPr lang="zh-CN" altLang="en-US" sz="12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  <p:sp>
        <p:nvSpPr>
          <p:cNvPr id="7" name="Team role 1"/>
          <p:cNvSpPr txBox="1"/>
          <p:nvPr/>
        </p:nvSpPr>
        <p:spPr>
          <a:xfrm>
            <a:off x="812800" y="5588000"/>
            <a:ext cx="508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r>
              <a:rPr lang="en-US" sz="1900">
                <a:solidFill>
                  <a:srgbClr val="047857"/>
                </a:solidFill>
                <a:latin typeface="Arial"/>
              </a:rPr>
              <a:t>Biology Lead: Eason</a:t>
            </a:r>
            <a:endParaRPr lang="en-US" sz="1900"/>
          </a:p>
        </p:txBody>
      </p:sp>
      <p:sp>
        <p:nvSpPr>
          <p:cNvPr id="8" name="Team role 2"/>
          <p:cNvSpPr txBox="1"/>
          <p:nvPr/>
        </p:nvSpPr>
        <p:spPr>
          <a:xfrm>
            <a:off x="6096000" y="5588000"/>
            <a:ext cx="508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r>
              <a:rPr lang="en-US" sz="1900">
                <a:solidFill>
                  <a:srgbClr val="047857"/>
                </a:solidFill>
                <a:latin typeface="Arial"/>
              </a:rPr>
              <a:t>Web Development Lead: Ray</a:t>
            </a:r>
            <a:endParaRPr lang="en-US" sz="1900"/>
          </a:p>
        </p:txBody>
      </p:sp>
      <p:sp>
        <p:nvSpPr>
          <p:cNvPr id="9" name="Team role 3"/>
          <p:cNvSpPr txBox="1"/>
          <p:nvPr/>
        </p:nvSpPr>
        <p:spPr>
          <a:xfrm>
            <a:off x="812800" y="6096000"/>
            <a:ext cx="508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r>
              <a:rPr lang="en-US" sz="1900">
                <a:solidFill>
                  <a:srgbClr val="047857"/>
                </a:solidFill>
                <a:latin typeface="Arial"/>
              </a:rPr>
              <a:t>Data Analyst: Patrick</a:t>
            </a:r>
            <a:endParaRPr lang="en-US" sz="1900"/>
          </a:p>
        </p:txBody>
      </p:sp>
      <p:sp>
        <p:nvSpPr>
          <p:cNvPr id="10" name="Team role 4"/>
          <p:cNvSpPr txBox="1"/>
          <p:nvPr/>
        </p:nvSpPr>
        <p:spPr>
          <a:xfrm>
            <a:off x="6096000" y="6096000"/>
            <a:ext cx="5080000" cy="330200"/>
          </a:xfrm>
          <a:prstGeom prst="rect">
            <a:avLst/>
          </a:prstGeom>
          <a:noFill/>
          <a:ln>
            <a:noFill/>
          </a:ln>
        </p:spPr>
        <p:txBody>
          <a:bodyPr wrap="square" lIns="0" tIns="0" rIns="0" bIns="0">
            <a:noAutofit/>
          </a:bodyPr>
          <a:lstStyle/>
          <a:p>
            <a:r>
              <a:rPr lang="en-US" sz="1900">
                <a:solidFill>
                  <a:srgbClr val="047857"/>
                </a:solidFill>
                <a:latin typeface="Arial"/>
              </a:rPr>
              <a:t>Demo Coordinator: Yoyo</a:t>
            </a:r>
            <a:endParaRPr lang="en-US" sz="1900"/>
          </a:p>
        </p:txBody>
      </p:sp>
    </p:spTree>
    <p:extLst>
      <p:ext uri="{BB962C8B-B14F-4D97-AF65-F5344CB8AC3E}">
        <ns3:creationId val="2266734662"/>
      </p:ext>
    </p:extLst>
  </p:cSld>
  <p:clrMapOvr>
    <a:masterClrMapping/>
  </p:clrMapOvr>
</p:sld>
</file>

<file path=ppt/slides/slide2.xml><?xml version="1.0" encoding="utf-8"?>
<p:sld xmlns:a="http://schemas.openxmlformats.org/drawingml/2006/main" xmlns:ns2="http://schemas.microsoft.com/office/drawing/2014/main" xmlns:ns3="http://schemas.openxmlformats.org/drawingml/2006/chart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4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ns2:creationId id="{0E11506A-0D86-1DBD-58E8-777F1F240D00}"/>
              </a:ext>
            </a:extLst>
          </p:cNvPr>
          <p:cNvSpPr txBox="1"/>
          <p:nvPr/>
        </p:nvSpPr>
        <p:spPr>
          <a:xfrm>
            <a:off x="609600" y="4064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3200" b="1">
                <a:solidFill>
                  <a:srgbClr val="111827"/>
                </a:solidFill>
                <a:latin typeface="Arial" panose="020B0604020202020204" pitchFamily="34" charset="0"/>
              </a:rPr>
              <a:t>What is logistic growth?</a:t>
            </a:r>
            <a:endParaRPr lang="zh-CN" altLang="en-US" sz="3200" b="1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ns2:creationId id="{EE4CBBFD-930E-9CEC-1D04-5B2ED83634CB}"/>
              </a:ext>
            </a:extLst>
          </p:cNvPr>
          <p:cNvSpPr txBox="1"/>
          <p:nvPr/>
        </p:nvSpPr>
        <p:spPr>
          <a:xfrm>
            <a:off x="838200" y="1651000"/>
            <a:ext cx="4914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A population grows quickly when resources are plentiful.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ns2:creationId id="{F7D14157-6667-73E8-B530-A10E767502CA}"/>
              </a:ext>
            </a:extLst>
          </p:cNvPr>
          <p:cNvSpPr txBox="1"/>
          <p:nvPr/>
        </p:nvSpPr>
        <p:spPr>
          <a:xfrm>
            <a:off x="838200" y="2616200"/>
            <a:ext cx="4914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Competition increases as population size rises.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ns2:creationId id="{1A4D8718-B5D8-C8D9-1C4C-7B1CC3C28963}"/>
              </a:ext>
            </a:extLst>
          </p:cNvPr>
          <p:cNvSpPr txBox="1"/>
          <p:nvPr/>
        </p:nvSpPr>
        <p:spPr>
          <a:xfrm>
            <a:off x="838200" y="3581400"/>
            <a:ext cx="4914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Net growth slows near carrying capacity, K.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ns2:creationId id="{B904C53E-1903-58CA-6380-41A506666777}"/>
              </a:ext>
            </a:extLst>
          </p:cNvPr>
          <p:cNvSpPr txBox="1"/>
          <p:nvPr/>
        </p:nvSpPr>
        <p:spPr>
          <a:xfrm>
            <a:off x="838200" y="4546600"/>
            <a:ext cx="49149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A small starting population can produce an S-curve.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7" name="Logistic growth chart"/>
          <p:cNvGraphicFramePr/>
          <p:nvPr/>
        </p:nvGraphicFramePr>
        <p:xfrm>
          <a:off x="6096000" y="1498600"/>
          <a:ext cx="5524500" cy="4254500"/>
        </p:xfrm>
        <a:graphic>
          <a:graphicData uri="http://schemas.openxmlformats.org/drawingml/2006/chart">
            <ns3:chart r:id="rIdLogistic1"/>
          </a:graphicData>
        </a:graphic>
      </p:graphicFrame>
      <p:sp>
        <p:nvSpPr>
          <p:cNvPr id="8" name="文本框 7">
            <a:extLst>
              <a:ext uri="{FF2B5EF4-FFF2-40B4-BE49-F238E27FC236}">
                <ns2:creationId id="{E674BA30-93C5-DB40-F5AD-83DB6CE8BE58}"/>
              </a:ext>
            </a:extLst>
          </p:cNvPr>
          <p:cNvSpPr txBox="1"/>
          <p:nvPr/>
        </p:nvSpPr>
        <p:spPr>
          <a:xfrm>
            <a:off x="6223000" y="5905500"/>
            <a:ext cx="5334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700">
                <a:solidFill>
                  <a:srgbClr val="4B5563"/>
                </a:solidFill>
                <a:latin typeface="Arial" panose="020B0604020202020204" pitchFamily="34" charset="0"/>
              </a:rPr>
              <a:t>Net growth is fastest at N = K/2.</a:t>
            </a:r>
            <a:endParaRPr lang="zh-CN" altLang="en-US" sz="17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ns2:creationId id="{FE21027C-E1AF-B49D-1E6D-2DE7A4F3CB3B}"/>
              </a:ext>
            </a:extLst>
          </p:cNvPr>
          <p:cNvSpPr txBox="1"/>
          <p:nvPr/>
        </p:nvSpPr>
        <p:spPr>
          <a:xfrm>
            <a:off x="10934700" y="64516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200">
                <a:solidFill>
                  <a:srgbClr val="4B5563"/>
                </a:solidFill>
                <a:latin typeface="Arial" panose="020B0604020202020204" pitchFamily="34" charset="0"/>
              </a:rPr>
              <a:t>2 / 7</a:t>
            </a:r>
            <a:endParaRPr lang="zh-CN" altLang="en-US" sz="12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ns5:creationId val="2288140141"/>
      </p:ext>
    </p:extLst>
  </p:cSld>
  <p:clrMapOvr>
    <a:masterClrMapping/>
  </p:clrMapOvr>
</p:sld>
</file>

<file path=ppt/slides/slide3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4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ns2:creationId id="{8C9D2D3F-6564-356D-51A0-FE04374AB240}"/>
              </a:ext>
            </a:extLst>
          </p:cNvPr>
          <p:cNvSpPr txBox="1"/>
          <p:nvPr/>
        </p:nvSpPr>
        <p:spPr>
          <a:xfrm>
            <a:off x="609600" y="4064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3200" b="1">
                <a:solidFill>
                  <a:srgbClr val="111827"/>
                </a:solidFill>
                <a:latin typeface="Arial" panose="020B0604020202020204" pitchFamily="34" charset="0"/>
              </a:rPr>
              <a:t>Formula and variables</a:t>
            </a:r>
            <a:endParaRPr lang="zh-CN" altLang="en-US" sz="3200" b="1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ns2:creationId id="{7C2C3BA5-7805-FEF1-8B96-6E41AFFF6E75}"/>
              </a:ext>
            </a:extLst>
          </p:cNvPr>
          <p:cNvSpPr txBox="1"/>
          <p:nvPr/>
        </p:nvSpPr>
        <p:spPr>
          <a:xfrm>
            <a:off x="609600" y="14986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pt-BR" altLang="zh-CN" sz="3800" b="1">
                <a:solidFill>
                  <a:srgbClr val="047857"/>
                </a:solidFill>
                <a:latin typeface="Arial" panose="020B0604020202020204" pitchFamily="34" charset="0"/>
              </a:rPr>
              <a:t>dN/dt = rN(1 − N/K)</a:t>
            </a:r>
            <a:endParaRPr lang="zh-CN" altLang="en-US" sz="3800" b="1">
              <a:solidFill>
                <a:srgbClr val="047857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ns2:creationId id="{8DE862C3-DEC7-740E-F508-DA02A0C39917}"/>
              </a:ext>
            </a:extLst>
          </p:cNvPr>
          <p:cNvSpPr txBox="1"/>
          <p:nvPr/>
        </p:nvSpPr>
        <p:spPr>
          <a:xfrm>
            <a:off x="838200" y="2667000"/>
            <a:ext cx="1018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400">
                <a:solidFill>
                  <a:srgbClr val="111827"/>
                </a:solidFill>
                <a:latin typeface="Arial" panose="020B0604020202020204" pitchFamily="34" charset="0"/>
              </a:rPr>
              <a:t>N: population now   N₀: starting population</a:t>
            </a:r>
            <a:endParaRPr lang="zh-CN" altLang="en-US" sz="24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ns2:creationId id="{81260D06-4A9C-8483-C8C9-8A96FAEB42E8}"/>
              </a:ext>
            </a:extLst>
          </p:cNvPr>
          <p:cNvSpPr txBox="1"/>
          <p:nvPr/>
        </p:nvSpPr>
        <p:spPr>
          <a:xfrm>
            <a:off x="838200" y="3327400"/>
            <a:ext cx="1018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400">
                <a:solidFill>
                  <a:srgbClr val="111827"/>
                </a:solidFill>
                <a:latin typeface="Arial" panose="020B0604020202020204" pitchFamily="34" charset="0"/>
              </a:rPr>
              <a:t>r: intrinsic growth rate per day</a:t>
            </a:r>
            <a:endParaRPr lang="zh-CN" altLang="en-US" sz="24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ns2:creationId id="{9C1F786A-60C7-4DBD-8923-E2986C693132}"/>
              </a:ext>
            </a:extLst>
          </p:cNvPr>
          <p:cNvSpPr txBox="1"/>
          <p:nvPr/>
        </p:nvSpPr>
        <p:spPr>
          <a:xfrm>
            <a:off x="838200" y="3987800"/>
            <a:ext cx="1018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400">
                <a:solidFill>
                  <a:srgbClr val="111827"/>
                </a:solidFill>
                <a:latin typeface="Arial" panose="020B0604020202020204" pitchFamily="34" charset="0"/>
              </a:rPr>
              <a:t>K: carrying capacity in individuals</a:t>
            </a:r>
            <a:endParaRPr lang="zh-CN" altLang="en-US" sz="24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ns2:creationId id="{55043D06-18C8-607C-4C78-29DB716342D7}"/>
              </a:ext>
            </a:extLst>
          </p:cNvPr>
          <p:cNvSpPr txBox="1"/>
          <p:nvPr/>
        </p:nvSpPr>
        <p:spPr>
          <a:xfrm>
            <a:off x="838200" y="4648200"/>
            <a:ext cx="10185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400">
                <a:solidFill>
                  <a:srgbClr val="111827"/>
                </a:solidFill>
                <a:latin typeface="Arial" panose="020B0604020202020204" pitchFamily="34" charset="0"/>
              </a:rPr>
              <a:t>1 − N/K: density limits potential growth</a:t>
            </a:r>
            <a:endParaRPr lang="zh-CN" altLang="en-US" sz="24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ns2:creationId id="{668154A0-7AA9-0874-A469-8951F8884A6E}"/>
              </a:ext>
            </a:extLst>
          </p:cNvPr>
          <p:cNvSpPr txBox="1"/>
          <p:nvPr/>
        </p:nvSpPr>
        <p:spPr>
          <a:xfrm>
            <a:off x="609600" y="55626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000">
                <a:solidFill>
                  <a:srgbClr val="4B5563"/>
                </a:solidFill>
                <a:latin typeface="Arial" panose="020B0604020202020204" pitchFamily="34" charset="0"/>
              </a:rPr>
              <a:t>Example: 0.2 × 500 × (1 − 500/1000) = 50 individuals/day</a:t>
            </a:r>
            <a:endParaRPr lang="zh-CN" altLang="en-US" sz="20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ns2:creationId id="{908C64E1-E4D4-3333-AC74-E0F05680F9BE}"/>
              </a:ext>
            </a:extLst>
          </p:cNvPr>
          <p:cNvSpPr txBox="1"/>
          <p:nvPr/>
        </p:nvSpPr>
        <p:spPr>
          <a:xfrm>
            <a:off x="10934700" y="64516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200">
                <a:solidFill>
                  <a:srgbClr val="4B5563"/>
                </a:solidFill>
                <a:latin typeface="Arial" panose="020B0604020202020204" pitchFamily="34" charset="0"/>
              </a:rPr>
              <a:t>3 / 7</a:t>
            </a:r>
            <a:endParaRPr lang="zh-CN" altLang="en-US" sz="12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ns3:creationId val="16032632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4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29F0569-601B-06C6-DEB8-027C48C88634}"/>
              </a:ext>
            </a:extLst>
          </p:cNvPr>
          <p:cNvSpPr txBox="1"/>
          <p:nvPr/>
        </p:nvSpPr>
        <p:spPr>
          <a:xfrm>
            <a:off x="609600" y="4064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3200" b="1">
                <a:solidFill>
                  <a:srgbClr val="111827"/>
                </a:solidFill>
                <a:latin typeface="Arial" panose="020B0604020202020204" pitchFamily="34" charset="0"/>
              </a:rPr>
              <a:t>Our interactive simulation</a:t>
            </a:r>
            <a:endParaRPr lang="zh-CN" altLang="en-US" sz="3200" b="1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362A6606-D07D-6518-B0FB-8036F1F0FDF7}"/>
              </a:ext>
            </a:extLst>
          </p:cNvPr>
          <p:cNvSpPr txBox="1"/>
          <p:nvPr/>
        </p:nvSpPr>
        <p:spPr>
          <a:xfrm>
            <a:off x="838200" y="1549400"/>
            <a:ext cx="447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Adjust N₀, r, K and simulation time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8187A7E8-0200-7267-E953-7A0BDDD7065A}"/>
              </a:ext>
            </a:extLst>
          </p:cNvPr>
          <p:cNvSpPr txBox="1"/>
          <p:nvPr/>
        </p:nvSpPr>
        <p:spPr>
          <a:xfrm>
            <a:off x="838200" y="2514600"/>
            <a:ext cx="447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Save A as B for a fair comparison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344DA98F-7A99-9545-433F-CA443098D452}"/>
              </a:ext>
            </a:extLst>
          </p:cNvPr>
          <p:cNvSpPr txBox="1"/>
          <p:nvPr/>
        </p:nvSpPr>
        <p:spPr>
          <a:xfrm>
            <a:off x="838200" y="3479800"/>
            <a:ext cx="447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One-click experiments, CSV and chart export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B6F984B6-BD8A-D495-7BD4-5520B15F8E4F}"/>
              </a:ext>
            </a:extLst>
          </p:cNvPr>
          <p:cNvSpPr txBox="1"/>
          <p:nvPr/>
        </p:nvSpPr>
        <p:spPr>
          <a:xfrm>
            <a:off x="838200" y="4445000"/>
            <a:ext cx="4470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Play displays the calculated curve over time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F71D50F4-5A24-36E2-2B98-22596D43AD8E}"/>
              </a:ext>
            </a:extLst>
          </p:cNvPr>
          <p:cNvPicPr>
            <a:picLocks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88000" y="1397000"/>
            <a:ext cx="6019800" cy="440690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45F43FAB-332F-6243-1FFD-9996B677BCB4}"/>
              </a:ext>
            </a:extLst>
          </p:cNvPr>
          <p:cNvSpPr txBox="1"/>
          <p:nvPr/>
        </p:nvSpPr>
        <p:spPr>
          <a:xfrm>
            <a:off x="609600" y="58801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700">
                <a:solidFill>
                  <a:srgbClr val="047857"/>
                </a:solidFill>
                <a:latin typeface="Arial" panose="020B0604020202020204" pitchFamily="34" charset="0"/>
              </a:rPr>
              <a:t>Exact solution checked against independent numerical integration.</a:t>
            </a:r>
            <a:endParaRPr lang="zh-CN" altLang="en-US" sz="1700">
              <a:solidFill>
                <a:srgbClr val="047857"/>
              </a:solidFill>
              <a:latin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a16:creationId xmlns:a16="http://schemas.microsoft.com/office/drawing/2014/main" id="{B37BCE9B-7196-1F71-3EC4-C33124607699}"/>
              </a:ext>
            </a:extLst>
          </p:cNvPr>
          <p:cNvSpPr txBox="1"/>
          <p:nvPr/>
        </p:nvSpPr>
        <p:spPr>
          <a:xfrm>
            <a:off x="609600" y="62484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400">
                <a:solidFill>
                  <a:srgbClr val="4B5563"/>
                </a:solidFill>
                <a:latin typeface="Arial" panose="020B0604020202020204" pitchFamily="34" charset="0"/>
              </a:rPr>
              <a:t>Boundary checks: N₀ = 0, r = 0, N₀ = K and N₀ &gt; K.</a:t>
            </a:r>
            <a:endParaRPr lang="zh-CN" altLang="en-US" sz="14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4BAA275E-86E5-EC68-D953-AF5204FA9737}"/>
              </a:ext>
            </a:extLst>
          </p:cNvPr>
          <p:cNvSpPr txBox="1"/>
          <p:nvPr/>
        </p:nvSpPr>
        <p:spPr>
          <a:xfrm>
            <a:off x="10934700" y="64516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200">
                <a:solidFill>
                  <a:srgbClr val="4B5563"/>
                </a:solidFill>
                <a:latin typeface="Arial" panose="020B0604020202020204" pitchFamily="34" charset="0"/>
              </a:rPr>
              <a:t>4 / 7</a:t>
            </a:r>
            <a:endParaRPr lang="zh-CN" altLang="en-US" sz="12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14491994"/>
      </p:ext>
    </p:extLst>
  </p:cSld>
  <p:clrMapOvr>
    <a:masterClrMapping/>
  </p:clrMapOvr>
</p:sld>
</file>

<file path=ppt/slides/slide5.xml><?xml version="1.0" encoding="utf-8"?>
<p:sld xmlns:a="http://schemas.openxmlformats.org/drawingml/2006/main" xmlns:c="http://schemas.openxmlformats.org/drawingml/2006/chart" xmlns:ns2="http://schemas.microsoft.com/office/drawing/2014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4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ns2:creationId id="{40C19923-AF3E-DF76-93E6-E757A8EB278C}"/>
              </a:ext>
            </a:extLst>
          </p:cNvPr>
          <p:cNvSpPr txBox="1"/>
          <p:nvPr/>
        </p:nvSpPr>
        <p:spPr>
          <a:xfrm>
            <a:off x="609600" y="4064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3200" b="1">
                <a:solidFill>
                  <a:srgbClr val="111827"/>
                </a:solidFill>
                <a:latin typeface="Arial" panose="020B0604020202020204" pitchFamily="34" charset="0"/>
              </a:rPr>
              <a:t>Experiment 1: growth rate</a:t>
            </a:r>
            <a:endParaRPr lang="zh-CN" altLang="en-US" sz="3200" b="1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Logistic growth chart"/>
          <p:cNvGraphicFramePr/>
          <p:nvPr/>
        </p:nvGraphicFramePr>
        <p:xfrm>
          <a:off x="533400" y="1447800"/>
          <a:ext cx="7302500" cy="4508500"/>
        </p:xfrm>
        <a:graphic>
          <a:graphicData uri="http://schemas.openxmlformats.org/drawingml/2006/chart">
            <c:chart r:id="rIdLogistic2"/>
          </a:graphicData>
        </a:graphic>
      </p:graphicFrame>
      <p:sp>
        <p:nvSpPr>
          <p:cNvPr id="4" name="文本框 3">
            <a:extLst>
              <a:ext uri="{FF2B5EF4-FFF2-40B4-BE49-F238E27FC236}">
                <ns2:creationId id="{B513BB0D-74CC-19DC-DA3A-B0D886F03153}"/>
              </a:ext>
            </a:extLst>
          </p:cNvPr>
          <p:cNvSpPr txBox="1"/>
          <p:nvPr/>
        </p:nvSpPr>
        <p:spPr>
          <a:xfrm>
            <a:off x="8191500" y="1524000"/>
            <a:ext cx="3365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100" b="1">
                <a:solidFill>
                  <a:srgbClr val="111827"/>
                </a:solidFill>
                <a:latin typeface="Arial" panose="020B0604020202020204" pitchFamily="34" charset="0"/>
              </a:rPr>
              <a:t>Fixed N₀ = 50 and K = 1000</a:t>
            </a:r>
            <a:endParaRPr lang="zh-CN" altLang="en-US" sz="2100" b="1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ns2:creationId id="{F2BA2294-790E-67CB-8840-ED8A105E8F85}"/>
              </a:ext>
            </a:extLst>
          </p:cNvPr>
          <p:cNvSpPr txBox="1"/>
          <p:nvPr/>
        </p:nvSpPr>
        <p:spPr>
          <a:xfrm>
            <a:off x="8191500" y="2451100"/>
            <a:ext cx="3365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100">
                <a:solidFill>
                  <a:srgbClr val="111827"/>
                </a:solidFill>
                <a:latin typeface="Arial" panose="020B0604020202020204" pitchFamily="34" charset="0"/>
              </a:rPr>
              <a:t>r = 0.1, 0.3 and 0.5 per day</a:t>
            </a:r>
            <a:endParaRPr lang="zh-CN" altLang="en-US" sz="21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ns2:creationId id="{5267E5A3-4A0A-9B24-6EF7-69B3CC3EB017}"/>
              </a:ext>
            </a:extLst>
          </p:cNvPr>
          <p:cNvSpPr txBox="1"/>
          <p:nvPr/>
        </p:nvSpPr>
        <p:spPr>
          <a:xfrm>
            <a:off x="8191500" y="3429000"/>
            <a:ext cx="3365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300" b="1">
                <a:solidFill>
                  <a:srgbClr val="047857"/>
                </a:solidFill>
                <a:latin typeface="Arial" panose="020B0604020202020204" pitchFamily="34" charset="0"/>
              </a:rPr>
              <a:t>Time to 95% K: 58.9, 19.6 and 11.8 days</a:t>
            </a:r>
            <a:endParaRPr lang="zh-CN" altLang="en-US" sz="2300" b="1">
              <a:solidFill>
                <a:srgbClr val="047857"/>
              </a:solidFill>
              <a:latin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ns2:creationId id="{5212817A-3386-D4B6-83C3-F74E8AE85017}"/>
              </a:ext>
            </a:extLst>
          </p:cNvPr>
          <p:cNvSpPr txBox="1"/>
          <p:nvPr/>
        </p:nvSpPr>
        <p:spPr>
          <a:xfrm>
            <a:off x="8191500" y="4762500"/>
            <a:ext cx="3365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100">
                <a:solidFill>
                  <a:srgbClr val="111827"/>
                </a:solidFill>
                <a:latin typeface="Arial" panose="020B0604020202020204" pitchFamily="34" charset="0"/>
              </a:rPr>
              <a:t>Higher r speeds up growth; the long-term K is unchanged</a:t>
            </a:r>
            <a:endParaRPr lang="zh-CN" altLang="en-US" sz="21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ns2:creationId id="{2AEBA802-4493-A6C6-E21D-A0E9C3D0BCAB}"/>
              </a:ext>
            </a:extLst>
          </p:cNvPr>
          <p:cNvSpPr txBox="1"/>
          <p:nvPr/>
        </p:nvSpPr>
        <p:spPr>
          <a:xfrm>
            <a:off x="609600" y="61595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500">
                <a:solidFill>
                  <a:srgbClr val="4B5563"/>
                </a:solidFill>
                <a:latin typeface="Arial" panose="020B0604020202020204" pitchFamily="34" charset="0"/>
              </a:rPr>
              <a:t>Model predictions for 60 days. Displayed values are rounded.</a:t>
            </a:r>
            <a:endParaRPr lang="zh-CN" altLang="en-US" sz="15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ns2:creationId id="{25070CB6-98D5-7041-DB7D-75593B4E0FDC}"/>
              </a:ext>
            </a:extLst>
          </p:cNvPr>
          <p:cNvSpPr txBox="1"/>
          <p:nvPr/>
        </p:nvSpPr>
        <p:spPr>
          <a:xfrm>
            <a:off x="10934700" y="64516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200">
                <a:solidFill>
                  <a:srgbClr val="4B5563"/>
                </a:solidFill>
                <a:latin typeface="Arial" panose="020B0604020202020204" pitchFamily="34" charset="0"/>
              </a:rPr>
              <a:t>5 / 7</a:t>
            </a:r>
            <a:endParaRPr lang="zh-CN" altLang="en-US" sz="12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ns5:creationId val="1267218794"/>
      </p:ext>
    </p:extLst>
  </p:cSld>
  <p:clrMapOvr>
    <a:masterClrMapping/>
  </p:clrMapOvr>
</p:sld>
</file>

<file path=ppt/slides/slide6.xml><?xml version="1.0" encoding="utf-8"?>
<p:sld xmlns:a="http://schemas.openxmlformats.org/drawingml/2006/main" xmlns:c="http://schemas.openxmlformats.org/drawingml/2006/chart" xmlns:ns2="http://schemas.microsoft.com/office/drawing/2014/main" xmlns:ns5="http://schemas.microsoft.com/office/powerpoint/2010/main" xmlns:p="http://schemas.openxmlformats.org/presentationml/2006/main" xmlns:r="http://schemas.openxmlformats.org/officeDocument/2006/relationships">
  <p:cSld>
    <p:bg>
      <p:bgPr>
        <a:solidFill>
          <a:srgbClr val="F4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ns2:creationId id="{166BB58B-9012-93A6-B918-B36FCD26ADBF}"/>
              </a:ext>
            </a:extLst>
          </p:cNvPr>
          <p:cNvSpPr txBox="1"/>
          <p:nvPr/>
        </p:nvSpPr>
        <p:spPr>
          <a:xfrm>
            <a:off x="609600" y="4064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3200" b="1">
                <a:solidFill>
                  <a:srgbClr val="111827"/>
                </a:solidFill>
                <a:latin typeface="Arial" panose="020B0604020202020204" pitchFamily="34" charset="0"/>
              </a:rPr>
              <a:t>Experiment 2: carrying capacity</a:t>
            </a:r>
            <a:endParaRPr lang="zh-CN" altLang="en-US" sz="3200" b="1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graphicFrame>
        <p:nvGraphicFramePr>
          <p:cNvPr id="3" name="Logistic growth chart"/>
          <p:cNvGraphicFramePr/>
          <p:nvPr/>
        </p:nvGraphicFramePr>
        <p:xfrm>
          <a:off x="533400" y="1447800"/>
          <a:ext cx="7302500" cy="4508500"/>
        </p:xfrm>
        <a:graphic>
          <a:graphicData uri="http://schemas.openxmlformats.org/drawingml/2006/chart">
            <c:chart r:id="rIdLogistic3"/>
          </a:graphicData>
        </a:graphic>
      </p:graphicFrame>
      <p:sp>
        <p:nvSpPr>
          <p:cNvPr id="4" name="文本框 3">
            <a:extLst>
              <a:ext uri="{FF2B5EF4-FFF2-40B4-BE49-F238E27FC236}">
                <ns2:creationId id="{E8DAEAB8-D173-12C5-4C28-43D9AF41E97F}"/>
              </a:ext>
            </a:extLst>
          </p:cNvPr>
          <p:cNvSpPr txBox="1"/>
          <p:nvPr/>
        </p:nvSpPr>
        <p:spPr>
          <a:xfrm>
            <a:off x="8191500" y="1524000"/>
            <a:ext cx="3365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100" b="1">
                <a:solidFill>
                  <a:srgbClr val="111827"/>
                </a:solidFill>
                <a:latin typeface="Arial" panose="020B0604020202020204" pitchFamily="34" charset="0"/>
              </a:rPr>
              <a:t>Fixed N₀ = 50 and r = 0.2 per day</a:t>
            </a:r>
            <a:endParaRPr lang="zh-CN" altLang="en-US" sz="2100" b="1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ns2:creationId id="{7EED35E7-7A67-302B-549A-56C5D338D30D}"/>
              </a:ext>
            </a:extLst>
          </p:cNvPr>
          <p:cNvSpPr txBox="1"/>
          <p:nvPr/>
        </p:nvSpPr>
        <p:spPr>
          <a:xfrm>
            <a:off x="8191500" y="2451100"/>
            <a:ext cx="3365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100">
                <a:solidFill>
                  <a:srgbClr val="111827"/>
                </a:solidFill>
                <a:latin typeface="Arial" panose="020B0604020202020204" pitchFamily="34" charset="0"/>
              </a:rPr>
              <a:t>K = 500, 1000 and 1500 individuals</a:t>
            </a:r>
            <a:endParaRPr lang="zh-CN" altLang="en-US" sz="21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ns2:creationId id="{7581CDB2-D38D-B44D-4A7D-7272F9F2270F}"/>
              </a:ext>
            </a:extLst>
          </p:cNvPr>
          <p:cNvSpPr txBox="1"/>
          <p:nvPr/>
        </p:nvSpPr>
        <p:spPr>
          <a:xfrm>
            <a:off x="8191500" y="3429000"/>
            <a:ext cx="3365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300" b="1">
                <a:solidFill>
                  <a:srgbClr val="047857"/>
                </a:solidFill>
                <a:latin typeface="Arial" panose="020B0604020202020204" pitchFamily="34" charset="0"/>
              </a:rPr>
              <a:t>Day 60 populations: 500.0, 999.9 and 1499.7</a:t>
            </a:r>
            <a:endParaRPr lang="zh-CN" altLang="en-US" sz="2300" b="1">
              <a:solidFill>
                <a:srgbClr val="047857"/>
              </a:solidFill>
              <a:latin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ns2:creationId id="{BC726CA6-5F40-2C66-E55A-F693D947B04B}"/>
              </a:ext>
            </a:extLst>
          </p:cNvPr>
          <p:cNvSpPr txBox="1"/>
          <p:nvPr/>
        </p:nvSpPr>
        <p:spPr>
          <a:xfrm>
            <a:off x="8191500" y="4762500"/>
            <a:ext cx="33655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100">
                <a:solidFill>
                  <a:srgbClr val="111827"/>
                </a:solidFill>
                <a:latin typeface="Arial" panose="020B0604020202020204" pitchFamily="34" charset="0"/>
              </a:rPr>
              <a:t>Higher K raises the long-term population limit</a:t>
            </a:r>
            <a:endParaRPr lang="zh-CN" altLang="en-US" sz="21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ns2:creationId id="{9A6C31EC-69BD-D26B-DC3C-449EFB889103}"/>
              </a:ext>
            </a:extLst>
          </p:cNvPr>
          <p:cNvSpPr txBox="1"/>
          <p:nvPr/>
        </p:nvSpPr>
        <p:spPr>
          <a:xfrm>
            <a:off x="609600" y="6159500"/>
            <a:ext cx="1016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500">
                <a:solidFill>
                  <a:srgbClr val="4B5563"/>
                </a:solidFill>
                <a:latin typeface="Arial" panose="020B0604020202020204" pitchFamily="34" charset="0"/>
              </a:rPr>
              <a:t>Model predictions for 60 days. Displayed values are rounded.</a:t>
            </a:r>
            <a:endParaRPr lang="zh-CN" altLang="en-US" sz="15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ns2:creationId id="{70AACCD1-81FC-2C6D-7274-6587C2D9BB4A}"/>
              </a:ext>
            </a:extLst>
          </p:cNvPr>
          <p:cNvSpPr txBox="1"/>
          <p:nvPr/>
        </p:nvSpPr>
        <p:spPr>
          <a:xfrm>
            <a:off x="10934700" y="64516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200">
                <a:solidFill>
                  <a:srgbClr val="4B5563"/>
                </a:solidFill>
                <a:latin typeface="Arial" panose="020B0604020202020204" pitchFamily="34" charset="0"/>
              </a:rPr>
              <a:t>6 / 7</a:t>
            </a:r>
            <a:endParaRPr lang="zh-CN" altLang="en-US" sz="12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ns5:creationId val="2181745128"/>
      </p:ext>
    </p:extLst>
  </p:cSld>
  <p:clrMapOvr>
    <a:masterClrMapping/>
  </p:clrMapOvr>
</p:sld>
</file>

<file path=ppt/slides/slide7.xml><?xml version="1.0" encoding="utf-8"?>
<p:sld xmlns:a="http://schemas.openxmlformats.org/drawingml/2006/main" xmlns:ns2="http://schemas.microsoft.com/office/drawing/2014/main" xmlns:ns3="http://schemas.microsoft.com/office/powerpoint/2010/main" xmlns:p="http://schemas.openxmlformats.org/presentationml/2006/main">
  <p:cSld>
    <p:bg>
      <p:bgPr>
        <a:solidFill>
          <a:srgbClr val="F4F5F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ns2:creationId id="{D76FEBA6-AB39-7CFA-659A-D5A6560267DF}"/>
              </a:ext>
            </a:extLst>
          </p:cNvPr>
          <p:cNvSpPr txBox="1"/>
          <p:nvPr/>
        </p:nvSpPr>
        <p:spPr>
          <a:xfrm>
            <a:off x="609600" y="4064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3200" b="1">
                <a:solidFill>
                  <a:srgbClr val="111827"/>
                </a:solidFill>
                <a:latin typeface="Arial" panose="020B0604020202020204" pitchFamily="34" charset="0"/>
              </a:rPr>
              <a:t>Assumptions, limitations and conclusion</a:t>
            </a:r>
            <a:endParaRPr lang="zh-CN" altLang="en-US" sz="3200" b="1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ns2:creationId id="{319691B7-A028-8C32-E285-A0EF15B84EC9}"/>
              </a:ext>
            </a:extLst>
          </p:cNvPr>
          <p:cNvSpPr txBox="1"/>
          <p:nvPr/>
        </p:nvSpPr>
        <p:spPr>
          <a:xfrm>
            <a:off x="609600" y="1524000"/>
            <a:ext cx="5080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700" b="1">
                <a:solidFill>
                  <a:srgbClr val="047857"/>
                </a:solidFill>
                <a:latin typeface="Arial" panose="020B0604020202020204" pitchFamily="34" charset="0"/>
              </a:rPr>
              <a:t>MODEL ASSUMPTIONS</a:t>
            </a:r>
            <a:endParaRPr lang="zh-CN" altLang="en-US" sz="1700" b="1">
              <a:solidFill>
                <a:srgbClr val="047857"/>
              </a:solidFill>
              <a:latin typeface="Arial" panose="020B0604020202020204" pitchFamily="34" charset="0"/>
            </a:endParaRPr>
          </a:p>
        </p:txBody>
      </p:sp>
      <p:sp>
        <p:nvSpPr>
          <p:cNvPr id="4" name="文本框 3">
            <a:extLst>
              <a:ext uri="{FF2B5EF4-FFF2-40B4-BE49-F238E27FC236}">
                <ns2:creationId id="{54A5A901-2271-8497-697B-5C14CB2B290D}"/>
              </a:ext>
            </a:extLst>
          </p:cNvPr>
          <p:cNvSpPr txBox="1"/>
          <p:nvPr/>
        </p:nvSpPr>
        <p:spPr>
          <a:xfrm>
            <a:off x="838200" y="2133600"/>
            <a:ext cx="4978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Closed population: no immigration or emigration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5" name="文本框 4">
            <a:extLst>
              <a:ext uri="{FF2B5EF4-FFF2-40B4-BE49-F238E27FC236}">
                <ns2:creationId id="{CBB6A6A4-ED47-A4EE-BE34-B69C12A4BE2C}"/>
              </a:ext>
            </a:extLst>
          </p:cNvPr>
          <p:cNvSpPr txBox="1"/>
          <p:nvPr/>
        </p:nvSpPr>
        <p:spPr>
          <a:xfrm>
            <a:off x="838200" y="3403600"/>
            <a:ext cx="4978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Constant r and K, with immediate density effects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ns2:creationId id="{777669DB-64EC-C1AE-8608-1BC26B91CE62}"/>
              </a:ext>
            </a:extLst>
          </p:cNvPr>
          <p:cNvSpPr txBox="1"/>
          <p:nvPr/>
        </p:nvSpPr>
        <p:spPr>
          <a:xfrm>
            <a:off x="6388100" y="1524000"/>
            <a:ext cx="5207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700" b="1">
                <a:solidFill>
                  <a:srgbClr val="047857"/>
                </a:solidFill>
                <a:latin typeface="Arial" panose="020B0604020202020204" pitchFamily="34" charset="0"/>
              </a:rPr>
              <a:t>REAL-WORLD LIMITATIONS</a:t>
            </a:r>
            <a:endParaRPr lang="zh-CN" altLang="en-US" sz="1700" b="1">
              <a:solidFill>
                <a:srgbClr val="047857"/>
              </a:solidFill>
              <a:latin typeface="Arial" panose="020B0604020202020204" pitchFamily="34" charset="0"/>
            </a:endParaRPr>
          </a:p>
        </p:txBody>
      </p:sp>
      <p:sp>
        <p:nvSpPr>
          <p:cNvPr id="7" name="文本框 6">
            <a:extLst>
              <a:ext uri="{FF2B5EF4-FFF2-40B4-BE49-F238E27FC236}">
                <ns2:creationId id="{AED716C0-44FE-59BA-C51D-0CA0CF6E1A9B}"/>
              </a:ext>
            </a:extLst>
          </p:cNvPr>
          <p:cNvSpPr txBox="1"/>
          <p:nvPr/>
        </p:nvSpPr>
        <p:spPr>
          <a:xfrm>
            <a:off x="6616700" y="2133600"/>
            <a:ext cx="4978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Real environments and individuals vary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8" name="文本框 7">
            <a:extLst>
              <a:ext uri="{FF2B5EF4-FFF2-40B4-BE49-F238E27FC236}">
                <ns2:creationId id="{A785218A-D7C0-AE59-8CF4-D51C1304F0D7}"/>
              </a:ext>
            </a:extLst>
          </p:cNvPr>
          <p:cNvSpPr txBox="1"/>
          <p:nvPr/>
        </p:nvSpPr>
        <p:spPr>
          <a:xfrm>
            <a:off x="6616700" y="3403600"/>
            <a:ext cx="49784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pPr marL="457200" indent="-457200">
              <a:buFont typeface="+mj-lt"/>
              <a:buChar char="•"/>
            </a:pPr>
            <a:r>
              <a:rPr lang="en-US" altLang="zh-CN" sz="2200">
                <a:solidFill>
                  <a:srgbClr val="111827"/>
                </a:solidFill>
                <a:latin typeface="Arial" panose="020B0604020202020204" pitchFamily="34" charset="0"/>
              </a:rPr>
              <a:t>Migration, chance events and delays can cause fluctuations</a:t>
            </a:r>
            <a:endParaRPr lang="zh-CN" altLang="en-US" sz="2200">
              <a:solidFill>
                <a:srgbClr val="111827"/>
              </a:solidFill>
              <a:latin typeface="Arial" panose="020B0604020202020204" pitchFamily="34" charset="0"/>
            </a:endParaRPr>
          </a:p>
        </p:txBody>
      </p:sp>
      <p:sp>
        <p:nvSpPr>
          <p:cNvPr id="9" name="文本框 8">
            <a:extLst>
              <a:ext uri="{FF2B5EF4-FFF2-40B4-BE49-F238E27FC236}">
                <ns2:creationId id="{44B375FD-6485-0919-A065-B77F37871826}"/>
              </a:ext>
            </a:extLst>
          </p:cNvPr>
          <p:cNvSpPr txBox="1"/>
          <p:nvPr/>
        </p:nvSpPr>
        <p:spPr>
          <a:xfrm>
            <a:off x="609600" y="49022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2700" b="1">
                <a:solidFill>
                  <a:srgbClr val="047857"/>
                </a:solidFill>
                <a:latin typeface="Arial" panose="020B0604020202020204" pitchFamily="34" charset="0"/>
              </a:rPr>
              <a:t>r controls growth speed. K sets the long-term limit.</a:t>
            </a:r>
            <a:endParaRPr lang="zh-CN" altLang="en-US" sz="2700" b="1">
              <a:solidFill>
                <a:srgbClr val="047857"/>
              </a:solidFill>
              <a:latin typeface="Arial" panose="020B0604020202020204" pitchFamily="34" charset="0"/>
            </a:endParaRPr>
          </a:p>
        </p:txBody>
      </p:sp>
      <p:sp>
        <p:nvSpPr>
          <p:cNvPr id="10" name="文本框 9">
            <a:extLst>
              <a:ext uri="{FF2B5EF4-FFF2-40B4-BE49-F238E27FC236}">
                <ns2:creationId id="{0FDB2B9E-7AB0-9B2B-2A3C-DCC5D6A7D5CF}"/>
              </a:ext>
            </a:extLst>
          </p:cNvPr>
          <p:cNvSpPr txBox="1"/>
          <p:nvPr/>
        </p:nvSpPr>
        <p:spPr>
          <a:xfrm>
            <a:off x="609600" y="5740400"/>
            <a:ext cx="109728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600">
                <a:solidFill>
                  <a:srgbClr val="4B5563"/>
                </a:solidFill>
                <a:latin typeface="Arial" panose="020B0604020202020204" pitchFamily="34" charset="0"/>
              </a:rPr>
              <a:t>For positive r and N₀, under the stated assumptions.</a:t>
            </a:r>
            <a:endParaRPr lang="zh-CN" altLang="en-US" sz="16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ns2:creationId id="{E328D037-D8A4-8596-508C-20F2A40700A3}"/>
              </a:ext>
            </a:extLst>
          </p:cNvPr>
          <p:cNvSpPr txBox="1"/>
          <p:nvPr/>
        </p:nvSpPr>
        <p:spPr>
          <a:xfrm>
            <a:off x="10934700" y="6451600"/>
            <a:ext cx="762000" cy="276999"/>
          </a:xfrm>
          <a:prstGeom prst="rect">
            <a:avLst/>
          </a:prstGeom>
          <a:noFill/>
        </p:spPr>
        <p:txBody>
          <a:bodyPr vert="horz" wrap="square" lIns="0" tIns="0" rIns="0" bIns="0" rtlCol="0">
            <a:noAutofit/>
          </a:bodyPr>
          <a:lstStyle/>
          <a:p>
            <a:r>
              <a:rPr lang="en-US" altLang="zh-CN" sz="1200">
                <a:solidFill>
                  <a:srgbClr val="4B5563"/>
                </a:solidFill>
                <a:latin typeface="Arial" panose="020B0604020202020204" pitchFamily="34" charset="0"/>
              </a:rPr>
              <a:t>7 / 7</a:t>
            </a:r>
            <a:endParaRPr lang="zh-CN" altLang="en-US" sz="1200">
              <a:solidFill>
                <a:srgbClr val="4B5563"/>
              </a:solidFill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ns3:creationId val="147575747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426</Words>
  <Application>Microsoft Office PowerPoint</Application>
  <PresentationFormat>自定义</PresentationFormat>
  <Paragraphs>55</Paragraphs>
  <Slides>7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3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</vt:i4>
      </vt:variant>
    </vt:vector>
  </HeadingPairs>
  <TitlesOfParts>
    <vt:vector size="11" baseType="lpstr">
      <vt:lpstr>等线</vt:lpstr>
      <vt:lpstr>等线 Light</vt:lpstr>
      <vt:lpstr>Arial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Ray Li</dc:creator>
  <cp:lastModifiedBy>Ray Li</cp:lastModifiedBy>
  <cp:revision>1</cp:revision>
  <dcterms:created xsi:type="dcterms:W3CDTF">2026-10-06T11:48:16Z</dcterms:created>
  <dcterms:modified xsi:type="dcterms:W3CDTF">2026-10-06T11:48:16Z</dcterms:modified>
</cp:coreProperties>
</file>